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3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5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3562-7ED7-4471-8EA9-38344F87EE2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3FAB8-442D-4562-93A7-674D4E23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61257" y="1122363"/>
            <a:ext cx="11482252" cy="23876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NATO ir ES plėtra po Šaltojo karo.</a:t>
            </a:r>
            <a:br>
              <a:rPr lang="lt-LT" dirty="0" smtClean="0"/>
            </a:br>
            <a:r>
              <a:rPr lang="lt-LT" dirty="0" smtClean="0"/>
              <a:t>Lietuvos integracija į tarptautines organizacijas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4A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0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93223" y="0"/>
            <a:ext cx="8948057" cy="67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0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104504"/>
            <a:ext cx="10515600" cy="1162594"/>
          </a:xfrm>
        </p:spPr>
        <p:txBody>
          <a:bodyPr/>
          <a:lstStyle/>
          <a:p>
            <a:r>
              <a:rPr lang="lt-LT" dirty="0" smtClean="0"/>
              <a:t>Lietuva tarptautinėse organizacijose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267098"/>
            <a:ext cx="10515600" cy="4909865"/>
          </a:xfrm>
        </p:spPr>
        <p:txBody>
          <a:bodyPr/>
          <a:lstStyle/>
          <a:p>
            <a:r>
              <a:rPr lang="lt-LT" dirty="0" smtClean="0"/>
              <a:t>1991m. – JTO narė</a:t>
            </a:r>
          </a:p>
          <a:p>
            <a:r>
              <a:rPr lang="lt-LT" dirty="0" smtClean="0"/>
              <a:t>2004m. – NATO ir ES narė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3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1519"/>
          </a:xfrm>
        </p:spPr>
        <p:txBody>
          <a:bodyPr/>
          <a:lstStyle/>
          <a:p>
            <a:r>
              <a:rPr lang="lt-LT" dirty="0" smtClean="0"/>
              <a:t>Lietuva tarptautinėse organizacijose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5053557"/>
          </a:xfrm>
        </p:spPr>
        <p:txBody>
          <a:bodyPr/>
          <a:lstStyle/>
          <a:p>
            <a:pPr marL="457200" lvl="1" indent="0">
              <a:buNone/>
            </a:pPr>
            <a:endParaRPr lang="lt-LT" dirty="0" smtClean="0"/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88" y="731520"/>
            <a:ext cx="8839966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9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39"/>
          </a:xfrm>
        </p:spPr>
        <p:txBody>
          <a:bodyPr/>
          <a:lstStyle/>
          <a:p>
            <a:r>
              <a:rPr lang="lt-LT" dirty="0" smtClean="0"/>
              <a:t>Lietuva tarptautinėse organizacijose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841196"/>
            <a:ext cx="8647612" cy="56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27462"/>
          </a:xfrm>
        </p:spPr>
        <p:txBody>
          <a:bodyPr/>
          <a:lstStyle/>
          <a:p>
            <a:r>
              <a:rPr lang="lt-LT" dirty="0" smtClean="0"/>
              <a:t>Reikšmė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018903"/>
            <a:ext cx="10515600" cy="5158060"/>
          </a:xfrm>
        </p:spPr>
        <p:txBody>
          <a:bodyPr>
            <a:normAutofit fontScale="92500" lnSpcReduction="20000"/>
          </a:bodyPr>
          <a:lstStyle/>
          <a:p>
            <a:r>
              <a:rPr lang="lt-LT" b="1" dirty="0" smtClean="0"/>
              <a:t>JTO:</a:t>
            </a:r>
          </a:p>
          <a:p>
            <a:pPr marL="0" indent="0">
              <a:buNone/>
            </a:pPr>
            <a:r>
              <a:rPr lang="lt-LT" dirty="0" smtClean="0"/>
              <a:t> - Pripažįstama kaip pilnateisė pasaulio bendrijos narė</a:t>
            </a:r>
          </a:p>
          <a:p>
            <a:pPr marL="0" indent="0">
              <a:buNone/>
            </a:pPr>
            <a:r>
              <a:rPr lang="lt-LT" dirty="0" smtClean="0"/>
              <a:t> - Dalyvauja svarstant svarbiausius pasaulyje klausimus</a:t>
            </a:r>
          </a:p>
          <a:p>
            <a:r>
              <a:rPr lang="lt-LT" b="1" dirty="0" smtClean="0"/>
              <a:t>ES:</a:t>
            </a:r>
          </a:p>
          <a:p>
            <a:pPr marL="0" indent="0">
              <a:buNone/>
            </a:pPr>
            <a:r>
              <a:rPr lang="lt-LT" dirty="0" smtClean="0"/>
              <a:t> - Parama ūkiui, kultūrai, švietimui</a:t>
            </a:r>
          </a:p>
          <a:p>
            <a:pPr marL="0" indent="0">
              <a:buNone/>
            </a:pPr>
            <a:r>
              <a:rPr lang="lt-LT" dirty="0" smtClean="0"/>
              <a:t> - Dalyvavimas ES politinėje veikloje (</a:t>
            </a:r>
            <a:r>
              <a:rPr lang="lt-LT" smtClean="0"/>
              <a:t>12 narių </a:t>
            </a:r>
            <a:r>
              <a:rPr lang="lt-LT" dirty="0" smtClean="0"/>
              <a:t>Europos parlamente)</a:t>
            </a:r>
          </a:p>
          <a:p>
            <a:pPr marL="0" indent="0">
              <a:buNone/>
            </a:pPr>
            <a:r>
              <a:rPr lang="lt-LT" dirty="0" smtClean="0"/>
              <a:t> - Ekonominis pakilimas</a:t>
            </a:r>
          </a:p>
          <a:p>
            <a:pPr marL="0" indent="0">
              <a:buNone/>
            </a:pPr>
            <a:r>
              <a:rPr lang="lt-LT" dirty="0" smtClean="0"/>
              <a:t> - Platūs tarptautiniai ryšiai</a:t>
            </a:r>
          </a:p>
          <a:p>
            <a:pPr marL="0" indent="0">
              <a:buNone/>
            </a:pPr>
            <a:r>
              <a:rPr lang="lt-LT" dirty="0" smtClean="0"/>
              <a:t> - Praplėstos darbo, studijų galimybės</a:t>
            </a:r>
          </a:p>
          <a:p>
            <a:r>
              <a:rPr lang="lt-LT" b="1" dirty="0" smtClean="0"/>
              <a:t>NATO:</a:t>
            </a:r>
          </a:p>
          <a:p>
            <a:pPr marL="0" indent="0">
              <a:buNone/>
            </a:pPr>
            <a:r>
              <a:rPr lang="lt-LT" dirty="0" smtClean="0"/>
              <a:t> - Sustiprėjo Lietuvos politinė įtaka ir saugumas (Baltijos šalių oro erdvę saugo NATO karinės pajėgos)</a:t>
            </a:r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4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Namų darbai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/>
              <a:t>Egzaminatorius: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- „</a:t>
            </a:r>
            <a:r>
              <a:rPr lang="en-US" dirty="0" err="1" smtClean="0"/>
              <a:t>Politiniai</a:t>
            </a:r>
            <a:r>
              <a:rPr lang="en-US" dirty="0" smtClean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ekonominiai</a:t>
            </a:r>
            <a:r>
              <a:rPr lang="en-US" dirty="0"/>
              <a:t> </a:t>
            </a:r>
            <a:r>
              <a:rPr lang="en-US" dirty="0" err="1"/>
              <a:t>pokyčiai</a:t>
            </a:r>
            <a:r>
              <a:rPr lang="en-US" dirty="0"/>
              <a:t> </a:t>
            </a:r>
            <a:r>
              <a:rPr lang="en-US" dirty="0" err="1" smtClean="0"/>
              <a:t>Europoje</a:t>
            </a:r>
            <a:r>
              <a:rPr lang="lt-LT" dirty="0" smtClean="0"/>
              <a:t>“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- „</a:t>
            </a:r>
            <a:r>
              <a:rPr lang="lt-LT" dirty="0"/>
              <a:t>Lietuva – tarptautinių organizacijų </a:t>
            </a:r>
            <a:r>
              <a:rPr lang="lt-LT" dirty="0" smtClean="0"/>
              <a:t>narė“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lt-LT" dirty="0" smtClean="0"/>
              <a:t>Istorijos vadovėlis, §60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lt-LT" dirty="0" smtClean="0"/>
              <a:t>„Laikas“, §7.4, 7.6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lt-LT" dirty="0" smtClean="0"/>
              <a:t>VBE 7.3, 7.5, 7.6</a:t>
            </a:r>
          </a:p>
          <a:p>
            <a:pPr marL="514350" indent="-514350">
              <a:buFont typeface="+mj-lt"/>
              <a:buAutoNum type="arabicPeriod" startAt="2"/>
            </a:pPr>
            <a:endParaRPr lang="lt-LT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9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NATO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Kada įkurta?</a:t>
            </a:r>
          </a:p>
          <a:p>
            <a:r>
              <a:rPr lang="lt-LT" dirty="0"/>
              <a:t>U</a:t>
            </a:r>
            <a:r>
              <a:rPr lang="lt-LT" dirty="0" smtClean="0"/>
              <a:t>ždaviniai</a:t>
            </a:r>
          </a:p>
          <a:p>
            <a:r>
              <a:rPr lang="lt-LT" dirty="0" smtClean="0"/>
              <a:t>Kiek narių sudarė įkūrimo pradžioje?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2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NATO uždaviniai 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1) Ginti laisvę, saugoti bendrą palikimą ir civilizaciją vadovaujantis demokratijos laisvės ir įstatymo principais;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lt-LT" dirty="0" smtClean="0"/>
              <a:t>2) Kolektyvinė gynyba (5-as straipsnis).</a:t>
            </a:r>
            <a:br>
              <a:rPr lang="lt-LT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8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Veiklos principai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Sutarties </a:t>
            </a:r>
            <a:r>
              <a:rPr lang="lt-LT" b="1" dirty="0" smtClean="0"/>
              <a:t>4-as</a:t>
            </a:r>
            <a:r>
              <a:rPr lang="lt-LT" dirty="0" smtClean="0"/>
              <a:t> straipsnis numato sąjungininkų </a:t>
            </a:r>
            <a:r>
              <a:rPr lang="lt-LT" b="1" dirty="0" smtClean="0"/>
              <a:t>konsultacijas</a:t>
            </a:r>
            <a:r>
              <a:rPr lang="lt-LT" dirty="0" smtClean="0"/>
              <a:t>, kai bent vienas iš jų mano, kad </a:t>
            </a:r>
            <a:r>
              <a:rPr lang="lt-LT" b="1" dirty="0" smtClean="0"/>
              <a:t>kyla grėsmė</a:t>
            </a:r>
            <a:r>
              <a:rPr lang="lt-LT" dirty="0" smtClean="0"/>
              <a:t> jo teritoriniam vientisumui, politinei nepriklausomybei arba saugumui.</a:t>
            </a:r>
            <a:endParaRPr lang="en-US" dirty="0" smtClean="0"/>
          </a:p>
          <a:p>
            <a:r>
              <a:rPr lang="lt-LT" dirty="0" smtClean="0"/>
              <a:t> </a:t>
            </a:r>
            <a:r>
              <a:rPr lang="en-US" dirty="0" smtClean="0"/>
              <a:t>P</a:t>
            </a:r>
            <a:r>
              <a:rPr lang="lt-LT" dirty="0" err="1" smtClean="0"/>
              <a:t>agal</a:t>
            </a:r>
            <a:r>
              <a:rPr lang="lt-LT" dirty="0" smtClean="0"/>
              <a:t> sutarties 5-ą straipsnį NATO priklausančios valstybės yra įsipareigojusios ginti viena kitą. Tai reiškia, kad </a:t>
            </a:r>
            <a:r>
              <a:rPr lang="lt-LT" b="1" dirty="0" smtClean="0"/>
              <a:t>ginkluotas vienos ar kelių NATO valstybių Europoje arba Šiaurės Amerikoje užpuolimas bus laikomas jų visų užpuolimu</a:t>
            </a:r>
            <a:r>
              <a:rPr lang="lt-LT" dirty="0" smtClean="0"/>
              <a:t>. Ši organizacija gali imtis priemonių tik tokiu atveju, jei jam pritaria visos valstybės – narės.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8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NATO plėtra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87383" y="1825625"/>
            <a:ext cx="11390811" cy="4351338"/>
          </a:xfrm>
        </p:spPr>
        <p:txBody>
          <a:bodyPr/>
          <a:lstStyle/>
          <a:p>
            <a:r>
              <a:rPr lang="lt-LT" dirty="0" smtClean="0"/>
              <a:t>Pokomunistinių valstybių siekis tapti narėmis</a:t>
            </a:r>
          </a:p>
          <a:p>
            <a:r>
              <a:rPr lang="lt-LT" dirty="0" smtClean="0"/>
              <a:t>Etapai:</a:t>
            </a:r>
          </a:p>
          <a:p>
            <a:pPr marL="0" indent="0">
              <a:buNone/>
            </a:pPr>
            <a:r>
              <a:rPr lang="lt-LT" dirty="0" smtClean="0"/>
              <a:t>1) Čekija, Lenkija, Vengrija (1999) (</a:t>
            </a:r>
            <a:r>
              <a:rPr lang="lt-LT" dirty="0" err="1" smtClean="0"/>
              <a:t>Višegrado</a:t>
            </a:r>
            <a:r>
              <a:rPr lang="lt-LT" dirty="0" smtClean="0"/>
              <a:t> susitarimas)</a:t>
            </a:r>
          </a:p>
          <a:p>
            <a:pPr marL="0" indent="0">
              <a:buNone/>
            </a:pPr>
            <a:r>
              <a:rPr lang="lt-LT" dirty="0" smtClean="0"/>
              <a:t>2) Bulgarija, Estija, Latvija, Lietuva, Rumunija, Slovakija, Slovėnija </a:t>
            </a:r>
            <a:r>
              <a:rPr lang="lt-LT" b="1" dirty="0" smtClean="0"/>
              <a:t>(2004)</a:t>
            </a:r>
          </a:p>
          <a:p>
            <a:pPr marL="0" indent="0">
              <a:buNone/>
            </a:pPr>
            <a:r>
              <a:rPr lang="lt-LT" dirty="0" smtClean="0"/>
              <a:t>3) Albanija, Kroatija (2009)</a:t>
            </a:r>
          </a:p>
          <a:p>
            <a:pPr marL="0" indent="0">
              <a:buNone/>
            </a:pPr>
            <a:r>
              <a:rPr lang="lt-LT" dirty="0" smtClean="0"/>
              <a:t>4) Juodkalnija (2017)</a:t>
            </a:r>
          </a:p>
          <a:p>
            <a:pPr marL="0" indent="0">
              <a:buNone/>
            </a:pPr>
            <a:r>
              <a:rPr lang="lt-LT" dirty="0" smtClean="0"/>
              <a:t>5) Šiaurės </a:t>
            </a:r>
            <a:r>
              <a:rPr lang="lt-LT" dirty="0"/>
              <a:t>M</a:t>
            </a:r>
            <a:r>
              <a:rPr lang="lt-LT" dirty="0" smtClean="0"/>
              <a:t>akedonija (2020)</a:t>
            </a:r>
          </a:p>
          <a:p>
            <a:r>
              <a:rPr lang="lt-LT" dirty="0" smtClean="0"/>
              <a:t>Dabar – 30 narių</a:t>
            </a:r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582" y="365124"/>
            <a:ext cx="6676475" cy="63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ES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Kada įkurta?</a:t>
            </a:r>
          </a:p>
          <a:p>
            <a:r>
              <a:rPr lang="lt-LT" dirty="0" smtClean="0"/>
              <a:t>Uždaviniai</a:t>
            </a:r>
          </a:p>
          <a:p>
            <a:r>
              <a:rPr lang="lt-LT" dirty="0" smtClean="0"/>
              <a:t>Kiek narių sudarė įkūrimo pradžioje?</a:t>
            </a:r>
            <a:endParaRPr lang="en-US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2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901337"/>
          </a:xfrm>
        </p:spPr>
        <p:txBody>
          <a:bodyPr/>
          <a:lstStyle/>
          <a:p>
            <a:r>
              <a:rPr lang="lt-LT" dirty="0" smtClean="0"/>
              <a:t>ES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071154"/>
            <a:ext cx="10515600" cy="51058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/>
              <a:t>1951m. - Paryžiaus sutartis, Anglies ir plieno susivienijimas (6 narės)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1957m. – Romos sutartis, EEB įkūrimas (Bendroji rinka)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1985m. – Šengeno sutartis (panaikinta vizų kontrolė, bendra vizų politika)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1992m. – Mastrichto sutartis dėl ES įkūrimo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- padėti pamatai euro įvedimui (1999m. – kaip atsiskaitymo priemonė, nuo 2002m. – grynieji pinigai)</a:t>
            </a:r>
          </a:p>
          <a:p>
            <a:pPr marL="0" indent="0">
              <a:buNone/>
            </a:pPr>
            <a:r>
              <a:rPr lang="lt-LT" dirty="0" smtClean="0"/>
              <a:t> - Europos pilietybė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- </a:t>
            </a:r>
            <a:r>
              <a:rPr lang="lt-LT" dirty="0" smtClean="0"/>
              <a:t>Bendra užsienio ir saugumo politika, bendradarbiavimas teisingumo ir vidaus reikalų srityse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ES plėtra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940526"/>
            <a:ext cx="10515600" cy="5473337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/>
              <a:t>Etapai:</a:t>
            </a:r>
          </a:p>
          <a:p>
            <a:pPr marL="0" indent="0">
              <a:buNone/>
            </a:pPr>
            <a:r>
              <a:rPr lang="lt-LT" dirty="0" smtClean="0"/>
              <a:t>1) Austrija, Suomija, Švedija (1995)</a:t>
            </a:r>
          </a:p>
          <a:p>
            <a:pPr marL="0" indent="0">
              <a:buNone/>
            </a:pPr>
            <a:r>
              <a:rPr lang="lt-LT" dirty="0" smtClean="0"/>
              <a:t>2) Čekija, Estija, Kipras (ne pokomunistinė), Latvija, Lenkija, Lietuva, Malta (ne pokomunistinė), Slovakija, Slovėnija, Vengrija </a:t>
            </a:r>
            <a:r>
              <a:rPr lang="lt-LT" b="1" dirty="0" smtClean="0"/>
              <a:t>(2004)</a:t>
            </a:r>
          </a:p>
          <a:p>
            <a:pPr marL="0" indent="0">
              <a:buNone/>
            </a:pPr>
            <a:r>
              <a:rPr lang="lt-LT" dirty="0" smtClean="0"/>
              <a:t>3) Bulgarija, Rumunija (2009)</a:t>
            </a:r>
          </a:p>
          <a:p>
            <a:pPr marL="0" indent="0">
              <a:buNone/>
            </a:pPr>
            <a:r>
              <a:rPr lang="lt-LT" dirty="0" smtClean="0"/>
              <a:t>4) Kroatija (2013)</a:t>
            </a:r>
          </a:p>
          <a:p>
            <a:pPr marL="0" indent="0">
              <a:buNone/>
            </a:pPr>
            <a:endParaRPr lang="lt-LT" dirty="0" smtClean="0"/>
          </a:p>
          <a:p>
            <a:r>
              <a:rPr lang="lt-LT" dirty="0" smtClean="0"/>
              <a:t>Pokomunistinių valstybių siekis tapti narėmis</a:t>
            </a:r>
          </a:p>
          <a:p>
            <a:r>
              <a:rPr lang="lt-LT" dirty="0" smtClean="0"/>
              <a:t>Priežastys:</a:t>
            </a:r>
          </a:p>
          <a:p>
            <a:pPr marL="0" indent="0">
              <a:buNone/>
            </a:pPr>
            <a:r>
              <a:rPr lang="lt-LT" dirty="0" smtClean="0"/>
              <a:t>1) Galimybė gauti finansinę paramą įvairiems projektams</a:t>
            </a:r>
          </a:p>
          <a:p>
            <a:pPr marL="0" indent="0">
              <a:buNone/>
            </a:pPr>
            <a:r>
              <a:rPr lang="lt-LT" dirty="0" smtClean="0"/>
              <a:t>2) Laisvas darbo jėgos ir prekių judėjimas</a:t>
            </a:r>
            <a:endParaRPr lang="lt-LT" dirty="0" smtClean="0"/>
          </a:p>
          <a:p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r>
              <a:rPr lang="lt-LT" dirty="0" smtClean="0"/>
              <a:t>Dabar – 27 narės (JK 2020-01-01 išstojo)</a:t>
            </a:r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1217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528</Words>
  <Application>Microsoft Office PowerPoint</Application>
  <PresentationFormat>Plačiaekranė</PresentationFormat>
  <Paragraphs>75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„Office“ tema</vt:lpstr>
      <vt:lpstr>NATO ir ES plėtra po Šaltojo karo. Lietuvos integracija į tarptautines organizacijas</vt:lpstr>
      <vt:lpstr>NATO</vt:lpstr>
      <vt:lpstr>NATO uždaviniai </vt:lpstr>
      <vt:lpstr>Veiklos principai</vt:lpstr>
      <vt:lpstr>NATO plėtra</vt:lpstr>
      <vt:lpstr>„PowerPoint“ pateiktis</vt:lpstr>
      <vt:lpstr>ES</vt:lpstr>
      <vt:lpstr>ES</vt:lpstr>
      <vt:lpstr>ES plėtra</vt:lpstr>
      <vt:lpstr>„PowerPoint“ pateiktis</vt:lpstr>
      <vt:lpstr>Lietuva tarptautinėse organizacijose</vt:lpstr>
      <vt:lpstr>Lietuva tarptautinėse organizacijose</vt:lpstr>
      <vt:lpstr>Lietuva tarptautinėse organizacijose</vt:lpstr>
      <vt:lpstr>Reikšmė</vt:lpstr>
      <vt:lpstr>Namų darbai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 ir ES plėtra po Šaltojo karo. Lietuvos integracija į tarptautines organizacijas</dc:title>
  <dc:creator>Vida U</dc:creator>
  <cp:lastModifiedBy>Vida U</cp:lastModifiedBy>
  <cp:revision>15</cp:revision>
  <dcterms:created xsi:type="dcterms:W3CDTF">2020-04-19T14:02:29Z</dcterms:created>
  <dcterms:modified xsi:type="dcterms:W3CDTF">2020-04-20T06:28:03Z</dcterms:modified>
</cp:coreProperties>
</file>