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4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7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1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D9D3-44C8-4D3B-8561-94E068C529E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A1E4-56BC-4F6F-84B4-B06B0F72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339634" y="1122363"/>
            <a:ext cx="10998926" cy="2387600"/>
          </a:xfrm>
        </p:spPr>
        <p:txBody>
          <a:bodyPr/>
          <a:lstStyle/>
          <a:p>
            <a:r>
              <a:rPr lang="lt-LT" dirty="0" smtClean="0"/>
              <a:t>Vidurio ir Rytų Europa </a:t>
            </a:r>
            <a:r>
              <a:rPr lang="lt-LT" dirty="0" err="1" smtClean="0"/>
              <a:t>XXa</a:t>
            </a:r>
            <a:r>
              <a:rPr lang="lt-LT" dirty="0" smtClean="0"/>
              <a:t>. </a:t>
            </a:r>
            <a:r>
              <a:rPr lang="lt-LT" dirty="0" err="1" smtClean="0"/>
              <a:t>pab</a:t>
            </a:r>
            <a:r>
              <a:rPr lang="lt-LT" dirty="0" smtClean="0"/>
              <a:t>.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12a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3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/>
          <p:cNvSpPr>
            <a:spLocks noGrp="1"/>
          </p:cNvSpPr>
          <p:nvPr>
            <p:ph type="title"/>
          </p:nvPr>
        </p:nvSpPr>
        <p:spPr>
          <a:xfrm>
            <a:off x="169817" y="457200"/>
            <a:ext cx="5003073" cy="16002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sz="3600" dirty="0" smtClean="0"/>
              <a:t>Europos </a:t>
            </a:r>
            <a:r>
              <a:rPr lang="lt-LT" sz="3600" dirty="0"/>
              <a:t>politinio </a:t>
            </a:r>
            <a:r>
              <a:rPr lang="en-US" sz="3600" dirty="0" err="1"/>
              <a:t>žemėlapio</a:t>
            </a:r>
            <a:r>
              <a:rPr lang="lt-LT" sz="3600" dirty="0"/>
              <a:t/>
            </a:r>
            <a:br>
              <a:rPr lang="lt-LT" sz="3600" dirty="0"/>
            </a:br>
            <a:r>
              <a:rPr lang="en-US" sz="3600" dirty="0" err="1"/>
              <a:t>kaita</a:t>
            </a:r>
            <a:r>
              <a:rPr lang="en-US" sz="3600" dirty="0"/>
              <a:t> </a:t>
            </a:r>
            <a:r>
              <a:rPr lang="en-US" sz="3600" dirty="0" err="1"/>
              <a:t>XXa</a:t>
            </a:r>
            <a:r>
              <a:rPr lang="en-US" sz="3600" dirty="0"/>
              <a:t>. </a:t>
            </a:r>
            <a:r>
              <a:rPr lang="en-US" sz="3600" dirty="0" err="1"/>
              <a:t>paskutiniame</a:t>
            </a:r>
            <a:r>
              <a:rPr lang="en-US" sz="3600" dirty="0"/>
              <a:t> </a:t>
            </a:r>
            <a:r>
              <a:rPr lang="en-US" sz="3600" dirty="0" err="1"/>
              <a:t>dešimtmetyje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7360" y="987425"/>
            <a:ext cx="5963855" cy="4873625"/>
          </a:xfrm>
          <a:prstGeom prst="rect">
            <a:avLst/>
          </a:prstGeom>
        </p:spPr>
      </p:pic>
      <p:sp>
        <p:nvSpPr>
          <p:cNvPr id="11" name="Teksto vietos rezervavimo ženklas 10"/>
          <p:cNvSpPr>
            <a:spLocks noGrp="1"/>
          </p:cNvSpPr>
          <p:nvPr>
            <p:ph type="body" sz="half" idx="2"/>
          </p:nvPr>
        </p:nvSpPr>
        <p:spPr>
          <a:xfrm>
            <a:off x="274320" y="2057400"/>
            <a:ext cx="4624251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1990m – Vokietijos susivienijimas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1991 – SSRS suirimas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1991m. – Jugoslavijos suirimas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1992m - Čekoslovakijos išsiskyrimas 1992m.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42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39"/>
          </a:xfrm>
        </p:spPr>
        <p:txBody>
          <a:bodyPr/>
          <a:lstStyle/>
          <a:p>
            <a:r>
              <a:rPr lang="lt-LT" dirty="0" smtClean="0"/>
              <a:t>Buvusi Jugoslavija</a:t>
            </a:r>
            <a:endParaRPr lang="en-US" dirty="0"/>
          </a:p>
        </p:txBody>
      </p:sp>
      <p:pic>
        <p:nvPicPr>
          <p:cNvPr id="11" name="Turinio vietos rezervavimo ženklas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873498"/>
            <a:ext cx="5518174" cy="5860009"/>
          </a:xfrm>
          <a:prstGeom prst="rect">
            <a:avLst/>
          </a:prstGeom>
        </p:spPr>
      </p:pic>
      <p:pic>
        <p:nvPicPr>
          <p:cNvPr id="12" name="Turinio vietos rezervavimo ženklas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0599" y="173038"/>
            <a:ext cx="4439847" cy="656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6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-1" y="365125"/>
            <a:ext cx="11834949" cy="1325563"/>
          </a:xfrm>
        </p:spPr>
        <p:txBody>
          <a:bodyPr/>
          <a:lstStyle/>
          <a:p>
            <a:pPr algn="ctr"/>
            <a:r>
              <a:rPr lang="lt-LT" b="1" dirty="0" smtClean="0"/>
              <a:t>Politinės sistemos kaita Vidurio ir Rytų Europoje</a:t>
            </a:r>
            <a:endParaRPr lang="en-US" b="1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Daugiapartinės sistemos atsiradimas</a:t>
            </a:r>
          </a:p>
          <a:p>
            <a:r>
              <a:rPr lang="lt-LT" dirty="0" smtClean="0"/>
              <a:t>Demokratinių jėgų pergalė pirmuose rinkimuose</a:t>
            </a:r>
          </a:p>
          <a:p>
            <a:r>
              <a:rPr lang="lt-LT" dirty="0" smtClean="0"/>
              <a:t>Demokratinių konstitucijų priėmimas</a:t>
            </a:r>
          </a:p>
          <a:p>
            <a:r>
              <a:rPr lang="lt-LT" dirty="0" smtClean="0"/>
              <a:t>Parlamentinių respublikų kelio pasirinkimas</a:t>
            </a:r>
          </a:p>
          <a:p>
            <a:r>
              <a:rPr lang="lt-LT" dirty="0" smtClean="0"/>
              <a:t>KP uždraudimas</a:t>
            </a:r>
          </a:p>
          <a:p>
            <a:r>
              <a:rPr lang="lt-LT" dirty="0" smtClean="0"/>
              <a:t>Sunkus pereinamasis laikotarpis</a:t>
            </a:r>
          </a:p>
          <a:p>
            <a:r>
              <a:rPr lang="lt-LT" dirty="0" smtClean="0"/>
              <a:t>Buvusių KP pergalė antruose rinkimuose</a:t>
            </a:r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18011" y="365125"/>
            <a:ext cx="11469189" cy="1325563"/>
          </a:xfrm>
        </p:spPr>
        <p:txBody>
          <a:bodyPr/>
          <a:lstStyle/>
          <a:p>
            <a:r>
              <a:rPr lang="lt-LT" b="1" dirty="0" smtClean="0"/>
              <a:t>Ekonominis vystymasis </a:t>
            </a:r>
            <a:r>
              <a:rPr lang="lt-LT" b="1" dirty="0" smtClean="0"/>
              <a:t>Vidurio ir Rytų Europoje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66205" y="1825625"/>
            <a:ext cx="10802983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Atsisakyta planinės ekonomikos ir pereita prie rinkos ekonomikos</a:t>
            </a:r>
          </a:p>
          <a:p>
            <a:r>
              <a:rPr lang="lt-LT" dirty="0" smtClean="0"/>
              <a:t>Atsisakyta </a:t>
            </a:r>
            <a:r>
              <a:rPr lang="lt-LT" dirty="0" smtClean="0"/>
              <a:t>valstybinės nuosavybės, vyko privatizacija</a:t>
            </a:r>
          </a:p>
          <a:p>
            <a:r>
              <a:rPr lang="lt-LT" dirty="0" smtClean="0"/>
              <a:t>Problemos:</a:t>
            </a:r>
          </a:p>
          <a:p>
            <a:pPr marL="0" indent="0">
              <a:buNone/>
            </a:pPr>
            <a:r>
              <a:rPr lang="lt-LT" dirty="0" smtClean="0"/>
              <a:t> - Didelė neteisėta privatizacija</a:t>
            </a:r>
          </a:p>
          <a:p>
            <a:pPr marL="0" indent="0">
              <a:buNone/>
            </a:pPr>
            <a:r>
              <a:rPr lang="lt-LT" dirty="0" smtClean="0"/>
              <a:t> - Labai ryški socialinė diferenciacija</a:t>
            </a:r>
          </a:p>
          <a:p>
            <a:pPr marL="0" indent="0">
              <a:buNone/>
            </a:pPr>
            <a:r>
              <a:rPr lang="lt-LT" dirty="0" smtClean="0"/>
              <a:t> - Didžiulis nedarbas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- </a:t>
            </a:r>
            <a:r>
              <a:rPr lang="lt-LT" dirty="0"/>
              <a:t>N</a:t>
            </a:r>
            <a:r>
              <a:rPr lang="lt-LT" dirty="0" smtClean="0"/>
              <a:t>usikalstamumo augimas</a:t>
            </a:r>
          </a:p>
          <a:p>
            <a:pPr marL="0" indent="0">
              <a:buNone/>
            </a:pPr>
            <a:r>
              <a:rPr lang="lt-LT" dirty="0" smtClean="0"/>
              <a:t> - Emigracija</a:t>
            </a:r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6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Jugoslavija. Problemos. Jugoslavijos karai 1991 - 2001m.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Serbų mėginimas jėga sustabdyti šalies byrėjimą</a:t>
            </a:r>
          </a:p>
          <a:p>
            <a:r>
              <a:rPr lang="lt-LT" dirty="0" smtClean="0"/>
              <a:t>Tautiniai, religiniai (katalikai, pravoslavai, musulmonai) prieštaravimai</a:t>
            </a:r>
          </a:p>
          <a:p>
            <a:r>
              <a:rPr lang="lt-LT" dirty="0" smtClean="0"/>
              <a:t>„Balkanų gaisras“ – </a:t>
            </a:r>
            <a:r>
              <a:rPr lang="en-US" dirty="0" smtClean="0"/>
              <a:t>1991 – 2002 m.</a:t>
            </a:r>
            <a:r>
              <a:rPr lang="lt-LT" dirty="0" smtClean="0"/>
              <a:t>keli iš eilės vykę karai Balkanuose:</a:t>
            </a:r>
          </a:p>
          <a:p>
            <a:pPr marL="0" indent="0">
              <a:buNone/>
            </a:pPr>
            <a:r>
              <a:rPr lang="lt-LT" dirty="0" smtClean="0"/>
              <a:t>- Karas Slovėnijoje</a:t>
            </a:r>
          </a:p>
          <a:p>
            <a:pPr marL="0" indent="0">
              <a:buNone/>
            </a:pPr>
            <a:r>
              <a:rPr lang="lt-LT" dirty="0" smtClean="0"/>
              <a:t>- Serbijos – Kroatijos – Bosnijos karas (kruviniausias) serbai prieš atsiskyrimą nuo Jugoslavijos (NATO įsikišimas)</a:t>
            </a:r>
          </a:p>
          <a:p>
            <a:pPr>
              <a:buFontTx/>
              <a:buChar char="-"/>
            </a:pPr>
            <a:r>
              <a:rPr lang="lt-LT" dirty="0" smtClean="0"/>
              <a:t>Kosove dėl siekių atsiskirti nuo Serbijos ir konfliktas su albanais (NATO įsikišimas)</a:t>
            </a:r>
          </a:p>
          <a:p>
            <a:r>
              <a:rPr lang="lt-LT" dirty="0" smtClean="0"/>
              <a:t>Žuvo  </a:t>
            </a:r>
            <a:r>
              <a:rPr lang="en-US" dirty="0" smtClean="0"/>
              <a:t>300 000, </a:t>
            </a:r>
            <a:r>
              <a:rPr lang="en-US" dirty="0" err="1" smtClean="0"/>
              <a:t>milijonai</a:t>
            </a:r>
            <a:r>
              <a:rPr lang="en-US" dirty="0" smtClean="0"/>
              <a:t> </a:t>
            </a:r>
            <a:r>
              <a:rPr lang="en-US" dirty="0" err="1" smtClean="0"/>
              <a:t>pab</a:t>
            </a:r>
            <a:r>
              <a:rPr lang="lt-LT" dirty="0" err="1" smtClean="0"/>
              <a:t>ėgėlių</a:t>
            </a:r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3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149530"/>
          </a:xfrm>
        </p:spPr>
        <p:txBody>
          <a:bodyPr/>
          <a:lstStyle/>
          <a:p>
            <a:r>
              <a:rPr lang="lt-LT" b="1" dirty="0" err="1" smtClean="0"/>
              <a:t>Srebrenicos</a:t>
            </a:r>
            <a:r>
              <a:rPr lang="lt-LT" b="1" dirty="0" smtClean="0"/>
              <a:t> žudynės</a:t>
            </a:r>
            <a:endParaRPr lang="en-US" b="1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1"/>
          </p:nvPr>
        </p:nvSpPr>
        <p:spPr>
          <a:xfrm>
            <a:off x="418011" y="1123406"/>
            <a:ext cx="5601789" cy="5421085"/>
          </a:xfrm>
        </p:spPr>
        <p:txBody>
          <a:bodyPr>
            <a:normAutofit fontScale="55000" lnSpcReduction="20000"/>
          </a:bodyPr>
          <a:lstStyle/>
          <a:p>
            <a:r>
              <a:rPr lang="lt-LT" sz="3800" dirty="0" smtClean="0"/>
              <a:t>Vyko 1995 liepą </a:t>
            </a:r>
            <a:r>
              <a:rPr lang="lt-LT" sz="3800" dirty="0" err="1" smtClean="0"/>
              <a:t>Srebrenicos</a:t>
            </a:r>
            <a:r>
              <a:rPr lang="lt-LT" sz="3800" dirty="0" smtClean="0"/>
              <a:t> apylinkėse, Bosnijoje ir Hercegovinoje.</a:t>
            </a:r>
          </a:p>
          <a:p>
            <a:r>
              <a:rPr lang="lt-LT" sz="3800" dirty="0" smtClean="0"/>
              <a:t>Serbų respublikos armija vadovaujama generolo </a:t>
            </a:r>
            <a:r>
              <a:rPr lang="lt-LT" sz="3800" dirty="0" err="1" smtClean="0"/>
              <a:t>Ratko</a:t>
            </a:r>
            <a:r>
              <a:rPr lang="lt-LT" sz="3800" dirty="0" smtClean="0"/>
              <a:t> Mladičiaus, nužudė nuo 7 800 iki 8000 bosnių paauglių ir vyrų. </a:t>
            </a:r>
          </a:p>
          <a:p>
            <a:endParaRPr lang="lt-LT" sz="3800" dirty="0" smtClean="0"/>
          </a:p>
          <a:p>
            <a:r>
              <a:rPr lang="lt-LT" sz="3800" dirty="0" smtClean="0"/>
              <a:t>Didžiausios masinės žudynės Europoje po Antrojo pasaulinio karo.</a:t>
            </a:r>
          </a:p>
          <a:p>
            <a:endParaRPr lang="lt-LT" sz="3800" dirty="0" smtClean="0"/>
          </a:p>
          <a:p>
            <a:r>
              <a:rPr lang="lt-LT" sz="3800" dirty="0" smtClean="0"/>
              <a:t>Dabar </a:t>
            </a:r>
            <a:r>
              <a:rPr lang="lt-LT" sz="3800" dirty="0" err="1" smtClean="0"/>
              <a:t>Ratko</a:t>
            </a:r>
            <a:r>
              <a:rPr lang="lt-LT" sz="3800" dirty="0" smtClean="0"/>
              <a:t> Mladičius ir kiti serbų pareigūnai dalyvavę žudynėse, teisiami Hagos Tarptautiniame teisingumo teisme už įvairius karo nusikaltimus, įskaitant genocidą.</a:t>
            </a:r>
          </a:p>
          <a:p>
            <a:pPr marL="0" indent="0">
              <a:buNone/>
            </a:pPr>
            <a:endParaRPr lang="lt-LT" sz="3800" dirty="0" smtClean="0"/>
          </a:p>
          <a:p>
            <a:r>
              <a:rPr lang="lt-LT" sz="3800" dirty="0" smtClean="0"/>
              <a:t>Serbams davus pradžią, kroatai su musulmonais irgi įsteigė koncentracijos stovyklas, žudė ir prievartavo moteris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endParaRPr lang="lt-LT" dirty="0" smtClean="0"/>
          </a:p>
          <a:p>
            <a:endParaRPr lang="en-US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0532" y="263393"/>
            <a:ext cx="3810330" cy="2737341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19" y="3172685"/>
            <a:ext cx="5701552" cy="337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Namų darbai</a:t>
            </a:r>
            <a:endParaRPr lang="en-US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§58, „Laikas“, </a:t>
            </a:r>
            <a:r>
              <a:rPr lang="lt-LT" dirty="0" smtClean="0"/>
              <a:t>§7.3</a:t>
            </a:r>
            <a:endParaRPr lang="lt-LT" dirty="0" smtClean="0"/>
          </a:p>
          <a:p>
            <a:r>
              <a:rPr lang="lt-LT" dirty="0" smtClean="0"/>
              <a:t>Egzaminatorius: „Šiuolaikinės visuomenės gyvenimas...“ → „</a:t>
            </a:r>
            <a:r>
              <a:rPr lang="en-US" dirty="0" err="1" smtClean="0"/>
              <a:t>Politiniai</a:t>
            </a:r>
            <a:r>
              <a:rPr lang="en-US" dirty="0" smtClean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ekonominiai</a:t>
            </a:r>
            <a:r>
              <a:rPr lang="en-US" dirty="0"/>
              <a:t> </a:t>
            </a:r>
            <a:r>
              <a:rPr lang="en-US" dirty="0" err="1"/>
              <a:t>pokyčiai</a:t>
            </a:r>
            <a:r>
              <a:rPr lang="en-US" dirty="0"/>
              <a:t> </a:t>
            </a:r>
            <a:r>
              <a:rPr lang="en-US" dirty="0" err="1" smtClean="0"/>
              <a:t>Europoje</a:t>
            </a:r>
            <a:r>
              <a:rPr lang="lt-LT" dirty="0" smtClean="0"/>
              <a:t>“</a:t>
            </a:r>
          </a:p>
          <a:p>
            <a:r>
              <a:rPr lang="lt-LT" smtClean="0"/>
              <a:t>VBE 7.1, 7.2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1815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313</Words>
  <Application>Microsoft Office PowerPoint</Application>
  <PresentationFormat>Plačiaekranė</PresentationFormat>
  <Paragraphs>46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„Office“ tema</vt:lpstr>
      <vt:lpstr>Vidurio ir Rytų Europa XXa. pab.</vt:lpstr>
      <vt:lpstr>  Europos politinio žemėlapio kaita XXa. paskutiniame dešimtmetyje </vt:lpstr>
      <vt:lpstr>Buvusi Jugoslavija</vt:lpstr>
      <vt:lpstr>Politinės sistemos kaita Vidurio ir Rytų Europoje</vt:lpstr>
      <vt:lpstr>Ekonominis vystymasis Vidurio ir Rytų Europoje</vt:lpstr>
      <vt:lpstr>Jugoslavija. Problemos. Jugoslavijos karai 1991 - 2001m.</vt:lpstr>
      <vt:lpstr>Srebrenicos žudynės</vt:lpstr>
      <vt:lpstr>Namų darbai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XXa. pab.</dc:title>
  <dc:creator>Vida U</dc:creator>
  <cp:lastModifiedBy>Vida U</cp:lastModifiedBy>
  <cp:revision>13</cp:revision>
  <dcterms:created xsi:type="dcterms:W3CDTF">2020-04-13T13:07:49Z</dcterms:created>
  <dcterms:modified xsi:type="dcterms:W3CDTF">2020-04-14T17:01:21Z</dcterms:modified>
</cp:coreProperties>
</file>