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4" r:id="rId9"/>
    <p:sldId id="269" r:id="rId10"/>
    <p:sldId id="262" r:id="rId11"/>
    <p:sldId id="263" r:id="rId12"/>
    <p:sldId id="265"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74076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33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56391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236436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40668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p:cNvSpPr>
            <a:spLocks noGrp="1"/>
          </p:cNvSpPr>
          <p:nvPr>
            <p:ph type="dt" sz="half" idx="10"/>
          </p:nvPr>
        </p:nvSpPr>
        <p:spPr/>
        <p:txBody>
          <a:bodyPr/>
          <a:lstStyle/>
          <a:p>
            <a:fld id="{D1A0A884-FBED-4C32-872F-8C1320F68D0E}" type="datetimeFigureOut">
              <a:rPr lang="en-US" smtClean="0"/>
              <a:t>2020-04-14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171612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p:cNvSpPr>
            <a:spLocks noGrp="1"/>
          </p:cNvSpPr>
          <p:nvPr>
            <p:ph type="dt" sz="half" idx="10"/>
          </p:nvPr>
        </p:nvSpPr>
        <p:spPr/>
        <p:txBody>
          <a:bodyPr/>
          <a:lstStyle/>
          <a:p>
            <a:fld id="{D1A0A884-FBED-4C32-872F-8C1320F68D0E}" type="datetimeFigureOut">
              <a:rPr lang="en-US" smtClean="0"/>
              <a:t>2020-04-14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45120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D1A0A884-FBED-4C32-872F-8C1320F68D0E}" type="datetimeFigureOut">
              <a:rPr lang="en-US" smtClean="0"/>
              <a:t>2020-04-14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81239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1A0A884-FBED-4C32-872F-8C1320F68D0E}" type="datetimeFigureOut">
              <a:rPr lang="en-US" smtClean="0"/>
              <a:t>2020-04-14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193401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D1A0A884-FBED-4C32-872F-8C1320F68D0E}" type="datetimeFigureOut">
              <a:rPr lang="en-US" smtClean="0"/>
              <a:t>2020-04-14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16267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D1A0A884-FBED-4C32-872F-8C1320F68D0E}" type="datetimeFigureOut">
              <a:rPr lang="en-US" smtClean="0"/>
              <a:t>2020-04-14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A167C9B-7445-459C-9E47-E28DC3EFACE8}" type="slidenum">
              <a:rPr lang="en-US" smtClean="0"/>
              <a:t>‹#›</a:t>
            </a:fld>
            <a:endParaRPr lang="en-US"/>
          </a:p>
        </p:txBody>
      </p:sp>
    </p:spTree>
    <p:extLst>
      <p:ext uri="{BB962C8B-B14F-4D97-AF65-F5344CB8AC3E}">
        <p14:creationId xmlns:p14="http://schemas.microsoft.com/office/powerpoint/2010/main" val="37098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0A884-FBED-4C32-872F-8C1320F68D0E}" type="datetimeFigureOut">
              <a:rPr lang="en-US" smtClean="0"/>
              <a:t>2020-04-14</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7C9B-7445-459C-9E47-E28DC3EFACE8}" type="slidenum">
              <a:rPr lang="en-US" smtClean="0"/>
              <a:t>‹#›</a:t>
            </a:fld>
            <a:endParaRPr lang="en-US"/>
          </a:p>
        </p:txBody>
      </p:sp>
    </p:spTree>
    <p:extLst>
      <p:ext uri="{BB962C8B-B14F-4D97-AF65-F5344CB8AC3E}">
        <p14:creationId xmlns:p14="http://schemas.microsoft.com/office/powerpoint/2010/main" val="131119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L8DF3OBffrk"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69631483"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dwTop-R0r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lt.wikipedia.org/wiki/Vaclovas_Daunoras" TargetMode="External"/><Relationship Id="rId13" Type="http://schemas.openxmlformats.org/officeDocument/2006/relationships/hyperlink" Target="https://lt.wikipedia.org/wiki/Algirdas_Kau%C5%A1p%C4%97das" TargetMode="External"/><Relationship Id="rId18" Type="http://schemas.openxmlformats.org/officeDocument/2006/relationships/hyperlink" Target="https://lt.wikipedia.org/wiki/Meil%C4%97_Luk%C5%A1ien%C4%97" TargetMode="External"/><Relationship Id="rId26" Type="http://schemas.openxmlformats.org/officeDocument/2006/relationships/hyperlink" Target="https://lt.wikipedia.org/wiki/Saulius_Pe%C4%8Diulis" TargetMode="External"/><Relationship Id="rId3" Type="http://schemas.openxmlformats.org/officeDocument/2006/relationships/hyperlink" Target="https://lt.wikipedia.org/wiki/Vytautas_Bubnys" TargetMode="External"/><Relationship Id="rId21" Type="http://schemas.openxmlformats.org/officeDocument/2006/relationships/hyperlink" Target="https://lt.wikipedia.org/wiki/Alvydas_Medalinskas" TargetMode="External"/><Relationship Id="rId34" Type="http://schemas.openxmlformats.org/officeDocument/2006/relationships/hyperlink" Target="https://lt.wikipedia.org/wiki/Vitas_Tomkus" TargetMode="External"/><Relationship Id="rId7" Type="http://schemas.openxmlformats.org/officeDocument/2006/relationships/hyperlink" Target="https://lt.wikipedia.org/wiki/Virgilijus_%C4%8Cepaitis" TargetMode="External"/><Relationship Id="rId12" Type="http://schemas.openxmlformats.org/officeDocument/2006/relationships/hyperlink" Target="https://lt.wikipedia.org/wiki/Julius_Juzeli%C5%ABnas" TargetMode="External"/><Relationship Id="rId17" Type="http://schemas.openxmlformats.org/officeDocument/2006/relationships/hyperlink" Target="https://lt.wikipedia.org/wiki/Bronius_Leonavi%C4%8Dius" TargetMode="External"/><Relationship Id="rId25" Type="http://schemas.openxmlformats.org/officeDocument/2006/relationships/hyperlink" Target="https://lt.wikipedia.org/wiki/Romas_Pakalnis" TargetMode="External"/><Relationship Id="rId33" Type="http://schemas.openxmlformats.org/officeDocument/2006/relationships/hyperlink" Target="https://lt.wikipedia.org/wiki/Arvydas_%C5%A0altenis" TargetMode="External"/><Relationship Id="rId2" Type="http://schemas.openxmlformats.org/officeDocument/2006/relationships/hyperlink" Target="https://lt.wikipedia.org/wiki/Regimantas_Adomaitis" TargetMode="External"/><Relationship Id="rId16" Type="http://schemas.openxmlformats.org/officeDocument/2006/relationships/hyperlink" Target="https://lt.wikipedia.org/wiki/Vytautas_Landsbergis" TargetMode="External"/><Relationship Id="rId20" Type="http://schemas.openxmlformats.org/officeDocument/2006/relationships/hyperlink" Target="https://lt.wikipedia.org/wiki/Justinas_Marcinkevi%C4%8Dius" TargetMode="External"/><Relationship Id="rId29" Type="http://schemas.openxmlformats.org/officeDocument/2006/relationships/hyperlink" Target="https://lt.wikipedia.org/wiki/Vytautas_Rad%C5%BEvilas" TargetMode="External"/><Relationship Id="rId1" Type="http://schemas.openxmlformats.org/officeDocument/2006/relationships/slideLayout" Target="../slideLayouts/slideLayout4.xml"/><Relationship Id="rId6" Type="http://schemas.openxmlformats.org/officeDocument/2006/relationships/hyperlink" Target="https://lt.wikipedia.org/wiki/Algimantas_%C4%8Cekuolis" TargetMode="External"/><Relationship Id="rId11" Type="http://schemas.openxmlformats.org/officeDocument/2006/relationships/hyperlink" Target="https://lt.wikipedia.org/wiki/Arvydas_Juozaitis" TargetMode="External"/><Relationship Id="rId24" Type="http://schemas.openxmlformats.org/officeDocument/2006/relationships/hyperlink" Target="https://lt.wikipedia.org/wiki/Romualdas_Ozolas" TargetMode="External"/><Relationship Id="rId32" Type="http://schemas.openxmlformats.org/officeDocument/2006/relationships/hyperlink" Target="https://lt.wikipedia.org/wiki/Gintaras_Songaila" TargetMode="External"/><Relationship Id="rId5" Type="http://schemas.openxmlformats.org/officeDocument/2006/relationships/hyperlink" Target="https://lt.wikipedia.org/wiki/Antanas_Bura%C4%8Das" TargetMode="External"/><Relationship Id="rId15" Type="http://schemas.openxmlformats.org/officeDocument/2006/relationships/hyperlink" Target="https://lt.wikipedia.org/wiki/Bronius_Kuzmickas" TargetMode="External"/><Relationship Id="rId23" Type="http://schemas.openxmlformats.org/officeDocument/2006/relationships/hyperlink" Target="https://lt.wikipedia.org/wiki/Algimantas_Nasvytis" TargetMode="External"/><Relationship Id="rId28" Type="http://schemas.openxmlformats.org/officeDocument/2006/relationships/hyperlink" Target="https://lt.wikipedia.org/wiki/Kazimiera_Prunskien%C4%97" TargetMode="External"/><Relationship Id="rId36" Type="http://schemas.openxmlformats.org/officeDocument/2006/relationships/hyperlink" Target="https://lt.wikipedia.org/wiki/Ar%C5%ABnas_%C5%BDebri%C5%ABnas" TargetMode="External"/><Relationship Id="rId10" Type="http://schemas.openxmlformats.org/officeDocument/2006/relationships/hyperlink" Target="https://lt.wikipedia.org/wiki/Bronius_Genzelis" TargetMode="External"/><Relationship Id="rId19" Type="http://schemas.openxmlformats.org/officeDocument/2006/relationships/hyperlink" Target="https://lt.wikipedia.org/wiki/Alfonsas_Maldonis" TargetMode="External"/><Relationship Id="rId31" Type="http://schemas.openxmlformats.org/officeDocument/2006/relationships/hyperlink" Target="https://lt.wikipedia.org/wiki/Art%C5%ABras_Sku%C4%8Das" TargetMode="External"/><Relationship Id="rId4" Type="http://schemas.openxmlformats.org/officeDocument/2006/relationships/hyperlink" Target="https://lt.wikipedia.org/wiki/Juozas_Bulavas" TargetMode="External"/><Relationship Id="rId9" Type="http://schemas.openxmlformats.org/officeDocument/2006/relationships/hyperlink" Target="https://lt.wikipedia.org/wiki/Sigitas_Geda" TargetMode="External"/><Relationship Id="rId14" Type="http://schemas.openxmlformats.org/officeDocument/2006/relationships/hyperlink" Target="https://lt.wikipedia.org/wiki/%C4%8Ceslovas_Kudaba" TargetMode="External"/><Relationship Id="rId22" Type="http://schemas.openxmlformats.org/officeDocument/2006/relationships/hyperlink" Target="https://lt.wikipedia.org/wiki/Jok%C5%ABbas_Minkevi%C4%8Dius" TargetMode="External"/><Relationship Id="rId27" Type="http://schemas.openxmlformats.org/officeDocument/2006/relationships/hyperlink" Target="https://lt.wikipedia.org/wiki/Vytautas_Petkevi%C4%8Dius_(1930)" TargetMode="External"/><Relationship Id="rId30" Type="http://schemas.openxmlformats.org/officeDocument/2006/relationships/hyperlink" Target="https://lt.wikipedia.org/wiki/Raimundas_Rajeckas" TargetMode="External"/><Relationship Id="rId35" Type="http://schemas.openxmlformats.org/officeDocument/2006/relationships/hyperlink" Target="https://lt.wikipedia.org/wiki/Zigmas_Vai%C5%A1vi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ScPPX56ssmY"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99000"/>
          </a:srgbClr>
        </a:soli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235131" y="1122363"/>
            <a:ext cx="11456126" cy="2387600"/>
          </a:xfrm>
        </p:spPr>
        <p:txBody>
          <a:bodyPr>
            <a:normAutofit/>
          </a:bodyPr>
          <a:lstStyle/>
          <a:p>
            <a:r>
              <a:rPr lang="lt-LT" sz="3200" dirty="0"/>
              <a:t>1. LPS įkūrimo aplinkybės ir siekiai. Baltijos kelio reikšmė.</a:t>
            </a:r>
            <a:br>
              <a:rPr lang="lt-LT" sz="3200" dirty="0"/>
            </a:br>
            <a:r>
              <a:rPr lang="lt-LT" sz="3200" dirty="0"/>
              <a:t> A. Brazauskas ir V. Lansbergis</a:t>
            </a:r>
            <a:br>
              <a:rPr lang="lt-LT" sz="3200" dirty="0"/>
            </a:br>
            <a:br>
              <a:rPr lang="lt-LT" sz="3200" dirty="0"/>
            </a:br>
            <a:r>
              <a:rPr lang="lt-LT" sz="3200" dirty="0"/>
              <a:t>2. 1990 03 11 Lietuvos Nepriklausomybės atkūrimo aplinkybės ir jos įgyvendinimo sunkumai. 1991 01 13 įvykių reikšmė Lietuvos istorijai</a:t>
            </a:r>
            <a:endParaRPr lang="en-US" sz="3200" dirty="0"/>
          </a:p>
        </p:txBody>
      </p:sp>
      <p:sp>
        <p:nvSpPr>
          <p:cNvPr id="3" name="Antrinis pavadinimas 2"/>
          <p:cNvSpPr>
            <a:spLocks noGrp="1"/>
          </p:cNvSpPr>
          <p:nvPr>
            <p:ph type="subTitle" idx="1"/>
          </p:nvPr>
        </p:nvSpPr>
        <p:spPr/>
        <p:txBody>
          <a:bodyPr/>
          <a:lstStyle/>
          <a:p>
            <a:endParaRPr lang="lt-LT" dirty="0"/>
          </a:p>
          <a:p>
            <a:endParaRPr lang="lt-LT" dirty="0"/>
          </a:p>
          <a:p>
            <a:r>
              <a:rPr lang="lt-LT" dirty="0"/>
              <a:t>4A</a:t>
            </a:r>
            <a:endParaRPr lang="en-US" dirty="0"/>
          </a:p>
        </p:txBody>
      </p:sp>
    </p:spTree>
    <p:extLst>
      <p:ext uri="{BB962C8B-B14F-4D97-AF65-F5344CB8AC3E}">
        <p14:creationId xmlns:p14="http://schemas.microsoft.com/office/powerpoint/2010/main" val="105302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61703" y="91441"/>
            <a:ext cx="11185917" cy="1267096"/>
          </a:xfrm>
        </p:spPr>
        <p:txBody>
          <a:bodyPr/>
          <a:lstStyle/>
          <a:p>
            <a:r>
              <a:rPr lang="lt-LT" dirty="0"/>
              <a:t>Visuomenės pakilimas – „</a:t>
            </a:r>
            <a:r>
              <a:rPr lang="lt-LT" b="1" i="1" dirty="0"/>
              <a:t>Dainuojanti revoliucija“</a:t>
            </a:r>
            <a:endParaRPr lang="en-US" dirty="0"/>
          </a:p>
        </p:txBody>
      </p:sp>
      <p:sp>
        <p:nvSpPr>
          <p:cNvPr id="5" name="Turinio vietos rezervavimo ženklas 4"/>
          <p:cNvSpPr>
            <a:spLocks noGrp="1"/>
          </p:cNvSpPr>
          <p:nvPr>
            <p:ph sz="half" idx="1"/>
          </p:nvPr>
        </p:nvSpPr>
        <p:spPr>
          <a:xfrm>
            <a:off x="838200" y="1825625"/>
            <a:ext cx="5562600" cy="4351338"/>
          </a:xfrm>
        </p:spPr>
        <p:txBody>
          <a:bodyPr/>
          <a:lstStyle/>
          <a:p>
            <a:r>
              <a:rPr lang="lt-LT" dirty="0"/>
              <a:t>Baltijos kelias – 1989-08-23</a:t>
            </a:r>
          </a:p>
          <a:p>
            <a:r>
              <a:rPr lang="lt-LT" dirty="0">
                <a:hlinkClick r:id="rId2"/>
              </a:rPr>
              <a:t>https://www.youtube.com/watch?v=L8DF3OBffrk</a:t>
            </a:r>
            <a:endParaRPr lang="lt-LT" dirty="0"/>
          </a:p>
          <a:p>
            <a:r>
              <a:rPr lang="lt-LT" dirty="0"/>
              <a:t>65 km. Ilgio, 2 – 2,5 mln. žmonių, nuo Vilniaus iki Talino</a:t>
            </a:r>
          </a:p>
          <a:p>
            <a:r>
              <a:rPr lang="lt-LT" dirty="0"/>
              <a:t>Reikšmė: parodė, kad ne atskiri veikėjai, o visa visuomenė siekia laisvės</a:t>
            </a:r>
          </a:p>
          <a:p>
            <a:endParaRPr lang="lt-LT" dirty="0"/>
          </a:p>
        </p:txBody>
      </p:sp>
      <p:pic>
        <p:nvPicPr>
          <p:cNvPr id="7" name="Turinio vietos rezervavimo ženklas 6"/>
          <p:cNvPicPr>
            <a:picLocks noGrp="1" noChangeAspect="1"/>
          </p:cNvPicPr>
          <p:nvPr>
            <p:ph sz="half" idx="2"/>
          </p:nvPr>
        </p:nvPicPr>
        <p:blipFill>
          <a:blip r:embed="rId3"/>
          <a:stretch>
            <a:fillRect/>
          </a:stretch>
        </p:blipFill>
        <p:spPr>
          <a:xfrm>
            <a:off x="7145518" y="1358537"/>
            <a:ext cx="4602102" cy="2701575"/>
          </a:xfrm>
          <a:prstGeom prst="rect">
            <a:avLst/>
          </a:prstGeom>
        </p:spPr>
      </p:pic>
      <p:pic>
        <p:nvPicPr>
          <p:cNvPr id="8" name="Paveikslėlis 7"/>
          <p:cNvPicPr>
            <a:picLocks noChangeAspect="1"/>
          </p:cNvPicPr>
          <p:nvPr/>
        </p:nvPicPr>
        <p:blipFill>
          <a:blip r:embed="rId4"/>
          <a:stretch>
            <a:fillRect/>
          </a:stretch>
        </p:blipFill>
        <p:spPr>
          <a:xfrm>
            <a:off x="7771729" y="4221175"/>
            <a:ext cx="3703455" cy="2427820"/>
          </a:xfrm>
          <a:prstGeom prst="rect">
            <a:avLst/>
          </a:prstGeom>
        </p:spPr>
      </p:pic>
    </p:spTree>
    <p:extLst>
      <p:ext uri="{BB962C8B-B14F-4D97-AF65-F5344CB8AC3E}">
        <p14:creationId xmlns:p14="http://schemas.microsoft.com/office/powerpoint/2010/main" val="358768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M. Gorbačiovo vizitas Lietuvoje</a:t>
            </a:r>
            <a:endParaRPr lang="en-US" dirty="0"/>
          </a:p>
        </p:txBody>
      </p:sp>
      <p:sp>
        <p:nvSpPr>
          <p:cNvPr id="3" name="Turinio vietos rezervavimo ženklas 2"/>
          <p:cNvSpPr>
            <a:spLocks noGrp="1"/>
          </p:cNvSpPr>
          <p:nvPr>
            <p:ph sz="half" idx="1"/>
          </p:nvPr>
        </p:nvSpPr>
        <p:spPr>
          <a:xfrm>
            <a:off x="235132" y="1825625"/>
            <a:ext cx="5538652" cy="4351338"/>
          </a:xfrm>
        </p:spPr>
        <p:txBody>
          <a:bodyPr/>
          <a:lstStyle/>
          <a:p>
            <a:r>
              <a:rPr lang="lt-LT" dirty="0"/>
              <a:t>1990 metų sausis</a:t>
            </a:r>
          </a:p>
          <a:p>
            <a:r>
              <a:rPr lang="lt-LT" dirty="0"/>
              <a:t>Tikslas – kad lietuviai nė nesvajotų apie nepriklausomybę</a:t>
            </a:r>
          </a:p>
          <a:p>
            <a:r>
              <a:rPr lang="en-US" dirty="0">
                <a:hlinkClick r:id="rId2"/>
              </a:rPr>
              <a:t>https://vimeo.com/69631483</a:t>
            </a:r>
            <a:endParaRPr lang="lt-LT" dirty="0"/>
          </a:p>
          <a:p>
            <a:endParaRPr lang="en-US" dirty="0"/>
          </a:p>
        </p:txBody>
      </p:sp>
      <p:pic>
        <p:nvPicPr>
          <p:cNvPr id="5" name="Turinio vietos rezervavimo ženklas 4"/>
          <p:cNvPicPr>
            <a:picLocks noGrp="1" noChangeAspect="1"/>
          </p:cNvPicPr>
          <p:nvPr>
            <p:ph sz="half" idx="2"/>
          </p:nvPr>
        </p:nvPicPr>
        <p:blipFill>
          <a:blip r:embed="rId3"/>
          <a:stretch>
            <a:fillRect/>
          </a:stretch>
        </p:blipFill>
        <p:spPr>
          <a:xfrm>
            <a:off x="5900615" y="1690687"/>
            <a:ext cx="6237542" cy="4187599"/>
          </a:xfrm>
          <a:prstGeom prst="rect">
            <a:avLst/>
          </a:prstGeom>
        </p:spPr>
      </p:pic>
    </p:spTree>
    <p:extLst>
      <p:ext uri="{BB962C8B-B14F-4D97-AF65-F5344CB8AC3E}">
        <p14:creationId xmlns:p14="http://schemas.microsoft.com/office/powerpoint/2010/main" val="151081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LKP likimas</a:t>
            </a:r>
            <a:endParaRPr lang="en-US" dirty="0"/>
          </a:p>
        </p:txBody>
      </p:sp>
      <p:sp>
        <p:nvSpPr>
          <p:cNvPr id="5" name="Turinio vietos rezervavimo ženklas 4"/>
          <p:cNvSpPr>
            <a:spLocks noGrp="1"/>
          </p:cNvSpPr>
          <p:nvPr>
            <p:ph idx="1"/>
          </p:nvPr>
        </p:nvSpPr>
        <p:spPr/>
        <p:txBody>
          <a:bodyPr/>
          <a:lstStyle/>
          <a:p>
            <a:r>
              <a:rPr lang="lt-LT" dirty="0"/>
              <a:t>Skilo į dvi dalis:</a:t>
            </a:r>
          </a:p>
          <a:p>
            <a:pPr marL="0" indent="0">
              <a:buNone/>
            </a:pPr>
            <a:r>
              <a:rPr lang="lt-LT" dirty="0"/>
              <a:t>a) LKP, atsiskyrusi nuo SSKP. Vad. Algirdas Brazauskas</a:t>
            </a:r>
          </a:p>
          <a:p>
            <a:pPr marL="0" indent="0">
              <a:buNone/>
            </a:pPr>
            <a:r>
              <a:rPr lang="lt-LT" dirty="0"/>
              <a:t>b)LKP/SSKP, </a:t>
            </a:r>
            <a:r>
              <a:rPr lang="lt-LT" dirty="0" err="1"/>
              <a:t>t.y</a:t>
            </a:r>
            <a:r>
              <a:rPr lang="lt-LT" dirty="0"/>
              <a:t>., išlikę glaudžiuose ryšiuose su SSKP. Vad. M. Burokevičius + organizacija „</a:t>
            </a:r>
            <a:r>
              <a:rPr lang="lt-LT" dirty="0" err="1"/>
              <a:t>Jedinstvo</a:t>
            </a:r>
            <a:r>
              <a:rPr lang="lt-LT" dirty="0"/>
              <a:t>“ (vadovas V. Ivanovas)</a:t>
            </a:r>
            <a:endParaRPr lang="en-US" dirty="0"/>
          </a:p>
        </p:txBody>
      </p:sp>
    </p:spTree>
    <p:extLst>
      <p:ext uri="{BB962C8B-B14F-4D97-AF65-F5344CB8AC3E}">
        <p14:creationId xmlns:p14="http://schemas.microsoft.com/office/powerpoint/2010/main" val="182691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838200" y="117567"/>
            <a:ext cx="10515600" cy="1084216"/>
          </a:xfrm>
        </p:spPr>
        <p:txBody>
          <a:bodyPr/>
          <a:lstStyle/>
          <a:p>
            <a:r>
              <a:rPr lang="lt-LT" dirty="0"/>
              <a:t>Dvi skirtingos pozicijos dėl Lietuvos ateities</a:t>
            </a:r>
            <a:endParaRPr lang="en-US" dirty="0"/>
          </a:p>
        </p:txBody>
      </p:sp>
      <p:graphicFrame>
        <p:nvGraphicFramePr>
          <p:cNvPr id="9" name="Turinio vietos rezervavimo ženklas 8"/>
          <p:cNvGraphicFramePr>
            <a:graphicFrameLocks noGrp="1"/>
          </p:cNvGraphicFramePr>
          <p:nvPr>
            <p:ph sz="half" idx="1"/>
            <p:extLst>
              <p:ext uri="{D42A27DB-BD31-4B8C-83A1-F6EECF244321}">
                <p14:modId xmlns:p14="http://schemas.microsoft.com/office/powerpoint/2010/main" val="1411821257"/>
              </p:ext>
            </p:extLst>
          </p:nvPr>
        </p:nvGraphicFramePr>
        <p:xfrm>
          <a:off x="838200" y="1410789"/>
          <a:ext cx="5181600" cy="2888796"/>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4232309105"/>
                    </a:ext>
                  </a:extLst>
                </a:gridCol>
              </a:tblGrid>
              <a:tr h="433023">
                <a:tc>
                  <a:txBody>
                    <a:bodyPr/>
                    <a:lstStyle/>
                    <a:p>
                      <a:r>
                        <a:rPr lang="lt-LT" dirty="0"/>
                        <a:t>SĄJŪDIS</a:t>
                      </a:r>
                      <a:endParaRPr lang="en-US" dirty="0"/>
                    </a:p>
                  </a:txBody>
                  <a:tcPr/>
                </a:tc>
                <a:extLst>
                  <a:ext uri="{0D108BD9-81ED-4DB2-BD59-A6C34878D82A}">
                    <a16:rowId xmlns:a16="http://schemas.microsoft.com/office/drawing/2014/main" val="2716188993"/>
                  </a:ext>
                </a:extLst>
              </a:tr>
              <a:tr h="747409">
                <a:tc>
                  <a:txBody>
                    <a:bodyPr/>
                    <a:lstStyle/>
                    <a:p>
                      <a:r>
                        <a:rPr lang="lt-LT" dirty="0"/>
                        <a:t>1. Už</a:t>
                      </a:r>
                      <a:r>
                        <a:rPr lang="lt-LT" baseline="0" dirty="0"/>
                        <a:t> L</a:t>
                      </a:r>
                      <a:r>
                        <a:rPr lang="lt-LT" dirty="0"/>
                        <a:t>ietuvą – nepriklausomą, demokratinę, orientuotą į vakarus</a:t>
                      </a:r>
                      <a:endParaRPr lang="en-US" dirty="0"/>
                    </a:p>
                  </a:txBody>
                  <a:tcPr/>
                </a:tc>
                <a:extLst>
                  <a:ext uri="{0D108BD9-81ED-4DB2-BD59-A6C34878D82A}">
                    <a16:rowId xmlns:a16="http://schemas.microsoft.com/office/drawing/2014/main" val="927758831"/>
                  </a:ext>
                </a:extLst>
              </a:tr>
              <a:tr h="1708364">
                <a:tc>
                  <a:txBody>
                    <a:bodyPr/>
                    <a:lstStyle/>
                    <a:p>
                      <a:endParaRPr lang="lt-LT" dirty="0"/>
                    </a:p>
                    <a:p>
                      <a:r>
                        <a:rPr lang="lt-LT" dirty="0"/>
                        <a:t>2. Grąžinti</a:t>
                      </a:r>
                      <a:r>
                        <a:rPr lang="lt-LT" baseline="0" dirty="0"/>
                        <a:t> Lietuvai jos simboliką</a:t>
                      </a:r>
                    </a:p>
                    <a:p>
                      <a:r>
                        <a:rPr lang="lt-LT" baseline="0" dirty="0"/>
                        <a:t>3. Reikalavo panaikinti LKP kaip priešišką Lietuvai</a:t>
                      </a:r>
                    </a:p>
                    <a:p>
                      <a:r>
                        <a:rPr lang="lt-LT" baseline="0" dirty="0"/>
                        <a:t>4. Už privatizaciją ir rinkos ekonomiką</a:t>
                      </a:r>
                    </a:p>
                    <a:p>
                      <a:endParaRPr lang="en-US" dirty="0"/>
                    </a:p>
                  </a:txBody>
                  <a:tcPr/>
                </a:tc>
                <a:extLst>
                  <a:ext uri="{0D108BD9-81ED-4DB2-BD59-A6C34878D82A}">
                    <a16:rowId xmlns:a16="http://schemas.microsoft.com/office/drawing/2014/main" val="1199744939"/>
                  </a:ext>
                </a:extLst>
              </a:tr>
            </a:tbl>
          </a:graphicData>
        </a:graphic>
      </p:graphicFrame>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122809140"/>
              </p:ext>
            </p:extLst>
          </p:nvPr>
        </p:nvGraphicFramePr>
        <p:xfrm>
          <a:off x="6172200" y="1410789"/>
          <a:ext cx="5181600" cy="296379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561987463"/>
                    </a:ext>
                  </a:extLst>
                </a:gridCol>
              </a:tblGrid>
              <a:tr h="433023">
                <a:tc>
                  <a:txBody>
                    <a:bodyPr/>
                    <a:lstStyle/>
                    <a:p>
                      <a:r>
                        <a:rPr lang="lt-LT" dirty="0"/>
                        <a:t>LKP</a:t>
                      </a:r>
                      <a:endParaRPr lang="en-US" dirty="0"/>
                    </a:p>
                  </a:txBody>
                  <a:tcPr/>
                </a:tc>
                <a:extLst>
                  <a:ext uri="{0D108BD9-81ED-4DB2-BD59-A6C34878D82A}">
                    <a16:rowId xmlns:a16="http://schemas.microsoft.com/office/drawing/2014/main" val="1585242560"/>
                  </a:ext>
                </a:extLst>
              </a:tr>
              <a:tr h="1067727">
                <a:tc>
                  <a:txBody>
                    <a:bodyPr/>
                    <a:lstStyle/>
                    <a:p>
                      <a:r>
                        <a:rPr lang="lt-LT" dirty="0"/>
                        <a:t>1. Už Lietuvą SSRS sudėtyje, bet su kuo platesne autonomija, o kažkada vėliau ir nepriklausomybė. Šūkis: </a:t>
                      </a:r>
                      <a:r>
                        <a:rPr lang="lt-LT" dirty="0" err="1"/>
                        <a:t>step</a:t>
                      </a:r>
                      <a:r>
                        <a:rPr lang="lt-LT" dirty="0"/>
                        <a:t> </a:t>
                      </a:r>
                      <a:r>
                        <a:rPr lang="lt-LT" dirty="0" err="1"/>
                        <a:t>by</a:t>
                      </a:r>
                      <a:r>
                        <a:rPr lang="lt-LT" dirty="0"/>
                        <a:t> </a:t>
                      </a:r>
                      <a:r>
                        <a:rPr lang="lt-LT" dirty="0" err="1"/>
                        <a:t>step</a:t>
                      </a:r>
                      <a:endParaRPr lang="en-US" dirty="0"/>
                    </a:p>
                  </a:txBody>
                  <a:tcPr/>
                </a:tc>
                <a:extLst>
                  <a:ext uri="{0D108BD9-81ED-4DB2-BD59-A6C34878D82A}">
                    <a16:rowId xmlns:a16="http://schemas.microsoft.com/office/drawing/2014/main" val="3081365044"/>
                  </a:ext>
                </a:extLst>
              </a:tr>
              <a:tr h="1388046">
                <a:tc>
                  <a:txBody>
                    <a:bodyPr/>
                    <a:lstStyle/>
                    <a:p>
                      <a:r>
                        <a:rPr lang="lt-LT" dirty="0"/>
                        <a:t>2. Grąžinti Lietuvai jos simboliką</a:t>
                      </a:r>
                    </a:p>
                    <a:p>
                      <a:r>
                        <a:rPr lang="lt-LT" dirty="0"/>
                        <a:t>3. Įkūrė nepriklausomą LKP</a:t>
                      </a:r>
                    </a:p>
                    <a:p>
                      <a:r>
                        <a:rPr lang="lt-LT" dirty="0"/>
                        <a:t>4. Už sovietinį ekonominį modelį, bet vykdant reformas</a:t>
                      </a:r>
                    </a:p>
                    <a:p>
                      <a:endParaRPr lang="en-US" dirty="0"/>
                    </a:p>
                  </a:txBody>
                  <a:tcPr/>
                </a:tc>
                <a:extLst>
                  <a:ext uri="{0D108BD9-81ED-4DB2-BD59-A6C34878D82A}">
                    <a16:rowId xmlns:a16="http://schemas.microsoft.com/office/drawing/2014/main" val="3139875250"/>
                  </a:ext>
                </a:extLst>
              </a:tr>
            </a:tbl>
          </a:graphicData>
        </a:graphic>
      </p:graphicFrame>
      <p:pic>
        <p:nvPicPr>
          <p:cNvPr id="11" name="Paveikslėlis 10"/>
          <p:cNvPicPr>
            <a:picLocks noChangeAspect="1"/>
          </p:cNvPicPr>
          <p:nvPr/>
        </p:nvPicPr>
        <p:blipFill>
          <a:blip r:embed="rId2"/>
          <a:stretch>
            <a:fillRect/>
          </a:stretch>
        </p:blipFill>
        <p:spPr>
          <a:xfrm>
            <a:off x="130627" y="3824908"/>
            <a:ext cx="1920242" cy="2898479"/>
          </a:xfrm>
          <a:prstGeom prst="rect">
            <a:avLst/>
          </a:prstGeom>
        </p:spPr>
      </p:pic>
      <p:pic>
        <p:nvPicPr>
          <p:cNvPr id="12" name="Paveikslėlis 11"/>
          <p:cNvPicPr>
            <a:picLocks noChangeAspect="1"/>
          </p:cNvPicPr>
          <p:nvPr/>
        </p:nvPicPr>
        <p:blipFill>
          <a:blip r:embed="rId3"/>
          <a:stretch>
            <a:fillRect/>
          </a:stretch>
        </p:blipFill>
        <p:spPr>
          <a:xfrm>
            <a:off x="10345783" y="3782383"/>
            <a:ext cx="1870029" cy="2882531"/>
          </a:xfrm>
          <a:prstGeom prst="rect">
            <a:avLst/>
          </a:prstGeom>
        </p:spPr>
      </p:pic>
    </p:spTree>
    <p:extLst>
      <p:ext uri="{BB962C8B-B14F-4D97-AF65-F5344CB8AC3E}">
        <p14:creationId xmlns:p14="http://schemas.microsoft.com/office/powerpoint/2010/main" val="163591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r>
              <a:rPr lang="lt-LT" dirty="0"/>
              <a:t>1990-03-11 Nepriklausomybės aktas</a:t>
            </a:r>
            <a:endParaRPr lang="en-US" dirty="0"/>
          </a:p>
        </p:txBody>
      </p:sp>
      <p:sp>
        <p:nvSpPr>
          <p:cNvPr id="6" name="Turinio vietos rezervavimo ženklas 5"/>
          <p:cNvSpPr>
            <a:spLocks noGrp="1"/>
          </p:cNvSpPr>
          <p:nvPr>
            <p:ph idx="1"/>
          </p:nvPr>
        </p:nvSpPr>
        <p:spPr/>
        <p:txBody>
          <a:bodyPr/>
          <a:lstStyle/>
          <a:p>
            <a:r>
              <a:rPr lang="lt-LT"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44381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Namų darbai</a:t>
            </a:r>
            <a:endParaRPr lang="en-US" dirty="0"/>
          </a:p>
        </p:txBody>
      </p:sp>
      <p:sp>
        <p:nvSpPr>
          <p:cNvPr id="3" name="Turinio vietos rezervavimo ženklas 2"/>
          <p:cNvSpPr>
            <a:spLocks noGrp="1"/>
          </p:cNvSpPr>
          <p:nvPr>
            <p:ph idx="1"/>
          </p:nvPr>
        </p:nvSpPr>
        <p:spPr/>
        <p:txBody>
          <a:bodyPr/>
          <a:lstStyle/>
          <a:p>
            <a:r>
              <a:rPr lang="en-US" dirty="0"/>
              <a:t>§</a:t>
            </a:r>
            <a:r>
              <a:rPr lang="lt-LT" dirty="0"/>
              <a:t>59, „Laikas“ §6.5</a:t>
            </a:r>
          </a:p>
          <a:p>
            <a:r>
              <a:rPr lang="lt-LT" dirty="0" err="1"/>
              <a:t>Eduka</a:t>
            </a:r>
            <a:r>
              <a:rPr lang="lt-LT" dirty="0"/>
              <a:t>, Visuomenė Šaltojo karo ir komunizmo žlugimo Europoje laikais. Lietuva sovietmečiu. Nepriklausomybės atkūrimas ir įtvirtinimas. (1953–1991 m.)</a:t>
            </a:r>
          </a:p>
          <a:p>
            <a:r>
              <a:rPr lang="lt-LT" dirty="0"/>
              <a:t>Egzaminatorius, Lietuvos nepriklausomybės atkūrimas</a:t>
            </a:r>
          </a:p>
          <a:p>
            <a:endParaRPr lang="lt-LT" dirty="0"/>
          </a:p>
          <a:p>
            <a:r>
              <a:rPr lang="lt-LT" dirty="0"/>
              <a:t>IVBE: 6.27, 6.28, 6.29</a:t>
            </a:r>
            <a:endParaRPr lang="en-US" dirty="0"/>
          </a:p>
        </p:txBody>
      </p:sp>
    </p:spTree>
    <p:extLst>
      <p:ext uri="{BB962C8B-B14F-4D97-AF65-F5344CB8AC3E}">
        <p14:creationId xmlns:p14="http://schemas.microsoft.com/office/powerpoint/2010/main" val="185596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339633" y="1122363"/>
            <a:ext cx="11377749" cy="2387600"/>
          </a:xfrm>
        </p:spPr>
        <p:txBody>
          <a:bodyPr>
            <a:noAutofit/>
          </a:bodyPr>
          <a:lstStyle/>
          <a:p>
            <a:r>
              <a:rPr lang="lt-LT" sz="4400" dirty="0"/>
              <a:t>2. 1990 03 11 Lietuvos Nepriklausomybės atkūrimo aplinkybės ir jos įgyvendinimo sunkumai. </a:t>
            </a:r>
            <a:br>
              <a:rPr lang="lt-LT" sz="4400" dirty="0"/>
            </a:br>
            <a:r>
              <a:rPr lang="lt-LT" sz="4400" dirty="0"/>
              <a:t>1991 01 13 įvykių reikšmė Lietuvos istorijai</a:t>
            </a:r>
            <a:endParaRPr lang="en-US" sz="4400" dirty="0"/>
          </a:p>
        </p:txBody>
      </p:sp>
      <p:sp>
        <p:nvSpPr>
          <p:cNvPr id="3" name="Antrinis pavadinimas 2"/>
          <p:cNvSpPr>
            <a:spLocks noGrp="1"/>
          </p:cNvSpPr>
          <p:nvPr>
            <p:ph type="subTitle" idx="1"/>
          </p:nvPr>
        </p:nvSpPr>
        <p:spPr/>
        <p:txBody>
          <a:bodyPr/>
          <a:lstStyle/>
          <a:p>
            <a:endParaRPr lang="lt-LT" dirty="0"/>
          </a:p>
          <a:p>
            <a:endParaRPr lang="lt-LT" dirty="0"/>
          </a:p>
          <a:p>
            <a:r>
              <a:rPr lang="lt-LT" dirty="0"/>
              <a:t>4A</a:t>
            </a:r>
            <a:endParaRPr lang="en-US" dirty="0"/>
          </a:p>
        </p:txBody>
      </p:sp>
    </p:spTree>
    <p:extLst>
      <p:ext uri="{BB962C8B-B14F-4D97-AF65-F5344CB8AC3E}">
        <p14:creationId xmlns:p14="http://schemas.microsoft.com/office/powerpoint/2010/main" val="237339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1990-03-11 akto paskelbimo aplinkybės</a:t>
            </a:r>
            <a:endParaRPr lang="en-US" dirty="0"/>
          </a:p>
        </p:txBody>
      </p:sp>
      <p:sp>
        <p:nvSpPr>
          <p:cNvPr id="3" name="Turinio vietos rezervavimo ženklas 2"/>
          <p:cNvSpPr>
            <a:spLocks noGrp="1"/>
          </p:cNvSpPr>
          <p:nvPr>
            <p:ph idx="1"/>
          </p:nvPr>
        </p:nvSpPr>
        <p:spPr/>
        <p:txBody>
          <a:bodyPr>
            <a:normAutofit lnSpcReduction="10000"/>
          </a:bodyPr>
          <a:lstStyle/>
          <a:p>
            <a:r>
              <a:rPr lang="lt-LT" dirty="0"/>
              <a:t>1990m. pradžioje – eiliniai rinkimai į LTSR AT</a:t>
            </a:r>
          </a:p>
          <a:p>
            <a:r>
              <a:rPr lang="lt-LT" dirty="0"/>
              <a:t>Rinkimų ypatybė – pirmą kartą sovietinėje Lietuvoje  - demokratiniai</a:t>
            </a:r>
          </a:p>
          <a:p>
            <a:r>
              <a:rPr lang="lt-LT" dirty="0"/>
              <a:t>Varžosi dvi pagrindinės jėgos:</a:t>
            </a:r>
          </a:p>
          <a:p>
            <a:pPr marL="514350" indent="-514350">
              <a:buAutoNum type="arabicParenR"/>
            </a:pPr>
            <a:r>
              <a:rPr lang="lt-LT" dirty="0"/>
              <a:t>LPS, vad. V. Landsbergio</a:t>
            </a:r>
          </a:p>
          <a:p>
            <a:pPr marL="514350" indent="-514350">
              <a:buAutoNum type="arabicParenR"/>
            </a:pPr>
            <a:r>
              <a:rPr lang="lt-LT" dirty="0"/>
              <a:t>LKP, vad. A. Brazausko</a:t>
            </a:r>
          </a:p>
          <a:p>
            <a:r>
              <a:rPr lang="lt-LT" dirty="0"/>
              <a:t>LPS pergalė</a:t>
            </a:r>
          </a:p>
          <a:p>
            <a:r>
              <a:rPr lang="lt-LT" dirty="0"/>
              <a:t>LPS – pradeda įgyvendinti savo programą (nepriklausomybė)</a:t>
            </a:r>
          </a:p>
          <a:p>
            <a:r>
              <a:rPr lang="en-US" dirty="0">
                <a:hlinkClick r:id="rId2"/>
              </a:rPr>
              <a:t>https://www.youtube.com/watch?v=dwTop-R0rrg</a:t>
            </a:r>
            <a:r>
              <a:rPr lang="lt-LT" dirty="0"/>
              <a:t> (yra  Egzaminatoriuje prie dokumentų)</a:t>
            </a:r>
            <a:endParaRPr lang="en-US" dirty="0"/>
          </a:p>
          <a:p>
            <a:endParaRPr lang="en-US" dirty="0"/>
          </a:p>
        </p:txBody>
      </p:sp>
    </p:spTree>
    <p:extLst>
      <p:ext uri="{BB962C8B-B14F-4D97-AF65-F5344CB8AC3E}">
        <p14:creationId xmlns:p14="http://schemas.microsoft.com/office/powerpoint/2010/main" val="140193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vadinimas 9"/>
          <p:cNvSpPr>
            <a:spLocks noGrp="1"/>
          </p:cNvSpPr>
          <p:nvPr>
            <p:ph type="title"/>
          </p:nvPr>
        </p:nvSpPr>
        <p:spPr>
          <a:xfrm>
            <a:off x="0" y="0"/>
            <a:ext cx="7093132" cy="1123405"/>
          </a:xfrm>
        </p:spPr>
        <p:txBody>
          <a:bodyPr>
            <a:noAutofit/>
          </a:bodyPr>
          <a:lstStyle/>
          <a:p>
            <a:pPr algn="ctr"/>
            <a:br>
              <a:rPr lang="lt-LT" dirty="0"/>
            </a:br>
            <a:br>
              <a:rPr lang="lt-LT" dirty="0"/>
            </a:br>
            <a:br>
              <a:rPr lang="lt-LT" dirty="0"/>
            </a:br>
            <a:br>
              <a:rPr lang="lt-LT" dirty="0"/>
            </a:br>
            <a:r>
              <a:rPr lang="lt-LT" dirty="0"/>
              <a:t>1990-03-11 Lietuvos nepriklausomybės aktas</a:t>
            </a:r>
            <a:endParaRPr lang="en-US" dirty="0"/>
          </a:p>
        </p:txBody>
      </p:sp>
      <p:pic>
        <p:nvPicPr>
          <p:cNvPr id="13" name="Paveikslėlio vietos rezervavimo ženklas 12"/>
          <p:cNvPicPr>
            <a:picLocks noGrp="1" noChangeAspect="1"/>
          </p:cNvPicPr>
          <p:nvPr>
            <p:ph type="pic" idx="1"/>
          </p:nvPr>
        </p:nvPicPr>
        <p:blipFill>
          <a:blip r:embed="rId2"/>
          <a:srcRect t="22237" b="22237"/>
          <a:stretch>
            <a:fillRect/>
          </a:stretch>
        </p:blipFill>
        <p:spPr>
          <a:xfrm>
            <a:off x="6714309" y="300446"/>
            <a:ext cx="5477691" cy="6021976"/>
          </a:xfrm>
          <a:prstGeom prst="rect">
            <a:avLst/>
          </a:prstGeom>
        </p:spPr>
      </p:pic>
      <p:sp>
        <p:nvSpPr>
          <p:cNvPr id="12" name="Teksto vietos rezervavimo ženklas 11"/>
          <p:cNvSpPr>
            <a:spLocks noGrp="1"/>
          </p:cNvSpPr>
          <p:nvPr>
            <p:ph type="body" sz="half" idx="2"/>
          </p:nvPr>
        </p:nvSpPr>
        <p:spPr>
          <a:xfrm>
            <a:off x="287384" y="1123406"/>
            <a:ext cx="6035040" cy="5473337"/>
          </a:xfrm>
        </p:spPr>
        <p:txBody>
          <a:bodyPr>
            <a:normAutofit lnSpcReduction="10000"/>
          </a:bodyPr>
          <a:lstStyle/>
          <a:p>
            <a:r>
              <a:rPr lang="lt-LT" dirty="0"/>
              <a:t>Akto dėl Lietuvos nepriklausomos valstybės atstatymo tekstas:</a:t>
            </a:r>
          </a:p>
          <a:p>
            <a:r>
              <a:rPr lang="lt-LT" i="1" dirty="0"/>
              <a:t>Lietuvos Respublikos Aukščiausiosios Tarybos</a:t>
            </a:r>
            <a:endParaRPr lang="lt-LT" dirty="0"/>
          </a:p>
          <a:p>
            <a:r>
              <a:rPr lang="lt-LT" i="1" dirty="0"/>
              <a:t>Aktas</a:t>
            </a:r>
            <a:endParaRPr lang="lt-LT" dirty="0"/>
          </a:p>
          <a:p>
            <a:r>
              <a:rPr lang="lt-LT" i="1" dirty="0"/>
              <a:t>Dėl Lietuvos </a:t>
            </a:r>
            <a:r>
              <a:rPr lang="lt-LT" u="sng" dirty="0"/>
              <a:t>nepriklausomos</a:t>
            </a:r>
            <a:r>
              <a:rPr lang="lt-LT" dirty="0"/>
              <a:t> </a:t>
            </a:r>
            <a:r>
              <a:rPr lang="lt-LT" i="1" dirty="0"/>
              <a:t>valstybės atstatymo</a:t>
            </a:r>
            <a:endParaRPr lang="lt-LT" dirty="0"/>
          </a:p>
          <a:p>
            <a:r>
              <a:rPr lang="lt-LT" i="1" dirty="0"/>
              <a:t>Lietuvos Respublikos Aukščiausioji Taryba, reikšdama Tautos valią, nutaria ir iškilmingai skelbia, kad yra atstatomas 1940 metais svetimos jėgos panaikintas Lietuvos Valstybės suvereninių galių vykdymas, ir nuo šiol Lietuva vėl yra nepriklausoma valstybė.</a:t>
            </a:r>
            <a:endParaRPr lang="lt-LT" dirty="0"/>
          </a:p>
          <a:p>
            <a:r>
              <a:rPr lang="lt-LT" i="1" dirty="0"/>
              <a:t>Lietuvos Tarybos 1918 m. vasario 16 d. Nepriklausomybės aktas ir 1920 m. gegužės 15 d. Steigiamojo seimo rezoliucija dėl atstatytos Lietuvos demokratinės valstybės niekada nebuvo nustoję teisinės galios ir yra Lietuvos valstybės konstitucinis pamatas.</a:t>
            </a:r>
            <a:endParaRPr lang="lt-LT" dirty="0"/>
          </a:p>
          <a:p>
            <a:r>
              <a:rPr lang="lt-LT" i="1" dirty="0"/>
              <a:t>Lietuvos valstybės teritorija yra vientisa ir nedaloma, joje neveikia jokios kitos valstybės konstitucija.</a:t>
            </a:r>
            <a:endParaRPr lang="lt-LT" dirty="0"/>
          </a:p>
          <a:p>
            <a:r>
              <a:rPr lang="lt-LT" i="1" dirty="0"/>
              <a:t>Lietuvos valstybė pabrėžia savo ištikimybę visuotinai pripažintiems tarptautinės teisės principams, pripažįsta sienų neliečiamumą, kaip jis suformuluotas 1975 metų Europos saugumo ir bendradarbiavimo pasitarimo Helsinkyje Baigiamajame akte, garantuoja žmogaus, piliečio ir tautinių bendrijų teises.</a:t>
            </a:r>
            <a:endParaRPr lang="lt-LT" dirty="0"/>
          </a:p>
          <a:p>
            <a:r>
              <a:rPr lang="lt-LT" i="1" dirty="0"/>
              <a:t>Lietuvos Respublikos Aukščiausioji Taryba kaip suvereninių galių reiškėja šiuo aktu pradeda realizuoti visą Valstybės suverenitetą. </a:t>
            </a:r>
            <a:endParaRPr lang="en-US" dirty="0"/>
          </a:p>
        </p:txBody>
      </p:sp>
    </p:spTree>
    <p:extLst>
      <p:ext uri="{BB962C8B-B14F-4D97-AF65-F5344CB8AC3E}">
        <p14:creationId xmlns:p14="http://schemas.microsoft.com/office/powerpoint/2010/main" val="51107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838200" y="91441"/>
            <a:ext cx="10515600" cy="940525"/>
          </a:xfrm>
        </p:spPr>
        <p:txBody>
          <a:bodyPr/>
          <a:lstStyle/>
          <a:p>
            <a:r>
              <a:rPr lang="lt-LT" dirty="0"/>
              <a:t>Simbolika</a:t>
            </a:r>
            <a:endParaRPr lang="en-US" dirty="0"/>
          </a:p>
        </p:txBody>
      </p:sp>
      <p:pic>
        <p:nvPicPr>
          <p:cNvPr id="8" name="Turinio vietos rezervavimo ženklas 7"/>
          <p:cNvPicPr>
            <a:picLocks noGrp="1" noChangeAspect="1"/>
          </p:cNvPicPr>
          <p:nvPr>
            <p:ph sz="half" idx="1"/>
          </p:nvPr>
        </p:nvPicPr>
        <p:blipFill>
          <a:blip r:embed="rId2"/>
          <a:stretch>
            <a:fillRect/>
          </a:stretch>
        </p:blipFill>
        <p:spPr>
          <a:xfrm>
            <a:off x="838200" y="1031966"/>
            <a:ext cx="4286989" cy="5773003"/>
          </a:xfrm>
          <a:prstGeom prst="rect">
            <a:avLst/>
          </a:prstGeom>
        </p:spPr>
      </p:pic>
      <p:pic>
        <p:nvPicPr>
          <p:cNvPr id="9" name="Turinio vietos rezervavimo ženklas 8"/>
          <p:cNvPicPr>
            <a:picLocks noGrp="1" noChangeAspect="1"/>
          </p:cNvPicPr>
          <p:nvPr>
            <p:ph sz="half" idx="2"/>
          </p:nvPr>
        </p:nvPicPr>
        <p:blipFill>
          <a:blip r:embed="rId3"/>
          <a:stretch>
            <a:fillRect/>
          </a:stretch>
        </p:blipFill>
        <p:spPr>
          <a:xfrm>
            <a:off x="5495729" y="1306286"/>
            <a:ext cx="6520332" cy="4406844"/>
          </a:xfrm>
          <a:prstGeom prst="rect">
            <a:avLst/>
          </a:prstGeom>
        </p:spPr>
      </p:pic>
    </p:spTree>
    <p:extLst>
      <p:ext uri="{BB962C8B-B14F-4D97-AF65-F5344CB8AC3E}">
        <p14:creationId xmlns:p14="http://schemas.microsoft.com/office/powerpoint/2010/main" val="348081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1227908"/>
          </a:xfrm>
        </p:spPr>
        <p:txBody>
          <a:bodyPr/>
          <a:lstStyle/>
          <a:p>
            <a:r>
              <a:rPr lang="lt-LT" dirty="0"/>
              <a:t>Pertvarka ir Lietuva</a:t>
            </a:r>
            <a:endParaRPr lang="en-US" dirty="0"/>
          </a:p>
        </p:txBody>
      </p:sp>
      <p:sp>
        <p:nvSpPr>
          <p:cNvPr id="3" name="Turinio vietos rezervavimo ženklas 2"/>
          <p:cNvSpPr>
            <a:spLocks noGrp="1"/>
          </p:cNvSpPr>
          <p:nvPr>
            <p:ph sz="half" idx="1"/>
          </p:nvPr>
        </p:nvSpPr>
        <p:spPr>
          <a:xfrm>
            <a:off x="91440" y="992777"/>
            <a:ext cx="5928360" cy="5184186"/>
          </a:xfrm>
        </p:spPr>
        <p:txBody>
          <a:bodyPr>
            <a:normAutofit/>
          </a:bodyPr>
          <a:lstStyle/>
          <a:p>
            <a:endParaRPr lang="lt-LT" dirty="0"/>
          </a:p>
          <a:p>
            <a:r>
              <a:rPr lang="lt-LT" dirty="0"/>
              <a:t>Visuomenės suaktyvėjimas</a:t>
            </a:r>
          </a:p>
          <a:p>
            <a:r>
              <a:rPr lang="lt-LT" dirty="0"/>
              <a:t>Ekologinių, kultūros paveldo, istorijos problemų viešinimas</a:t>
            </a:r>
          </a:p>
          <a:p>
            <a:r>
              <a:rPr lang="lt-LT" b="1" dirty="0"/>
              <a:t>1987-08-23 LLL </a:t>
            </a:r>
            <a:r>
              <a:rPr lang="lt-LT" dirty="0"/>
              <a:t>organizuotas I viešas mitingas prie A. Mickevičiaus paminklo (pagrindinė mintis – prie SSRS Lietuva prijungta neteisėtai)</a:t>
            </a:r>
          </a:p>
          <a:p>
            <a:r>
              <a:rPr lang="lt-LT" dirty="0"/>
              <a:t>Gausūs mitingai, organizacijos, draugijos</a:t>
            </a:r>
          </a:p>
          <a:p>
            <a:pPr marL="0" indent="0">
              <a:buNone/>
            </a:pPr>
            <a:endParaRPr lang="lt-LT" dirty="0"/>
          </a:p>
          <a:p>
            <a:endParaRPr lang="en-US" dirty="0"/>
          </a:p>
        </p:txBody>
      </p:sp>
      <p:sp>
        <p:nvSpPr>
          <p:cNvPr id="5" name="Turinio vietos rezervavimo ženklas 4"/>
          <p:cNvSpPr>
            <a:spLocks noGrp="1"/>
          </p:cNvSpPr>
          <p:nvPr>
            <p:ph sz="half" idx="2"/>
          </p:nvPr>
        </p:nvSpPr>
        <p:spPr/>
        <p:txBody>
          <a:bodyPr>
            <a:normAutofit/>
          </a:bodyPr>
          <a:lstStyle/>
          <a:p>
            <a:endParaRPr lang="en-US" dirty="0"/>
          </a:p>
        </p:txBody>
      </p:sp>
      <p:pic>
        <p:nvPicPr>
          <p:cNvPr id="4" name="Paveikslėlis 3"/>
          <p:cNvPicPr>
            <a:picLocks noChangeAspect="1"/>
          </p:cNvPicPr>
          <p:nvPr/>
        </p:nvPicPr>
        <p:blipFill>
          <a:blip r:embed="rId2"/>
          <a:stretch>
            <a:fillRect/>
          </a:stretch>
        </p:blipFill>
        <p:spPr>
          <a:xfrm>
            <a:off x="5836921" y="1720876"/>
            <a:ext cx="6172200" cy="3961468"/>
          </a:xfrm>
          <a:prstGeom prst="rect">
            <a:avLst/>
          </a:prstGeom>
        </p:spPr>
      </p:pic>
    </p:spTree>
    <p:extLst>
      <p:ext uri="{BB962C8B-B14F-4D97-AF65-F5344CB8AC3E}">
        <p14:creationId xmlns:p14="http://schemas.microsoft.com/office/powerpoint/2010/main" val="488837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r>
              <a:rPr lang="lt-LT" dirty="0"/>
              <a:t>Svarbu</a:t>
            </a:r>
            <a:endParaRPr lang="en-US" dirty="0"/>
          </a:p>
        </p:txBody>
      </p:sp>
      <p:sp>
        <p:nvSpPr>
          <p:cNvPr id="6" name="Turinio vietos rezervavimo ženklas 5"/>
          <p:cNvSpPr>
            <a:spLocks noGrp="1"/>
          </p:cNvSpPr>
          <p:nvPr>
            <p:ph idx="1"/>
          </p:nvPr>
        </p:nvSpPr>
        <p:spPr>
          <a:xfrm>
            <a:off x="838200" y="1825625"/>
            <a:ext cx="11049000" cy="4351338"/>
          </a:xfrm>
        </p:spPr>
        <p:txBody>
          <a:bodyPr/>
          <a:lstStyle/>
          <a:p>
            <a:r>
              <a:rPr lang="lt-LT" dirty="0"/>
              <a:t>Lietuva skelbia atkurianti nepriklausomą, demokratinę valstybę (pagal 1918m. ir 1920m. dokumentus) </a:t>
            </a:r>
          </a:p>
          <a:p>
            <a:r>
              <a:rPr lang="lt-LT" dirty="0"/>
              <a:t>Aktą pasirašė AT pirmininkas V. Landsbergis ir sekretorius L. Sabutis</a:t>
            </a:r>
          </a:p>
          <a:p>
            <a:r>
              <a:rPr lang="lt-LT" dirty="0"/>
              <a:t>Vėliau (1992) ši AT buvo pavadinta: Atkuriamasis Seimas / Aukščiausioji Taryba</a:t>
            </a:r>
          </a:p>
          <a:p>
            <a:pPr marL="0" indent="0">
              <a:buNone/>
            </a:pPr>
            <a:r>
              <a:rPr lang="lt-LT" dirty="0"/>
              <a:t>XXX</a:t>
            </a:r>
          </a:p>
          <a:p>
            <a:r>
              <a:rPr lang="lt-LT" dirty="0"/>
              <a:t>1990-03-30 – Estijos nepriklausomybė nepriklausomybė</a:t>
            </a:r>
          </a:p>
          <a:p>
            <a:r>
              <a:rPr lang="lt-LT" dirty="0"/>
              <a:t>1990-05-04 - Latvijos nepriklausomybė</a:t>
            </a:r>
          </a:p>
          <a:p>
            <a:r>
              <a:rPr lang="lt-LT" dirty="0"/>
              <a:t>SSRS byrėjimo pradžia</a:t>
            </a:r>
          </a:p>
          <a:p>
            <a:endParaRPr lang="lt-LT" dirty="0"/>
          </a:p>
          <a:p>
            <a:endParaRPr lang="en-US" dirty="0"/>
          </a:p>
        </p:txBody>
      </p:sp>
    </p:spTree>
    <p:extLst>
      <p:ext uri="{BB962C8B-B14F-4D97-AF65-F5344CB8AC3E}">
        <p14:creationId xmlns:p14="http://schemas.microsoft.com/office/powerpoint/2010/main" val="235747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30630"/>
            <a:ext cx="10515600" cy="822960"/>
          </a:xfrm>
        </p:spPr>
        <p:txBody>
          <a:bodyPr/>
          <a:lstStyle/>
          <a:p>
            <a:r>
              <a:rPr lang="lt-LT" dirty="0"/>
              <a:t>Pirmosios problemos</a:t>
            </a:r>
            <a:endParaRPr lang="en-US" dirty="0"/>
          </a:p>
        </p:txBody>
      </p:sp>
      <p:sp>
        <p:nvSpPr>
          <p:cNvPr id="3" name="Turinio vietos rezervavimo ženklas 2"/>
          <p:cNvSpPr>
            <a:spLocks noGrp="1"/>
          </p:cNvSpPr>
          <p:nvPr>
            <p:ph idx="1"/>
          </p:nvPr>
        </p:nvSpPr>
        <p:spPr>
          <a:xfrm>
            <a:off x="313509" y="953590"/>
            <a:ext cx="11560628" cy="5434147"/>
          </a:xfrm>
        </p:spPr>
        <p:txBody>
          <a:bodyPr>
            <a:normAutofit/>
          </a:bodyPr>
          <a:lstStyle/>
          <a:p>
            <a:r>
              <a:rPr lang="lt-LT" dirty="0"/>
              <a:t>„</a:t>
            </a:r>
            <a:r>
              <a:rPr lang="lt-LT" dirty="0" err="1"/>
              <a:t>Jedinstvo</a:t>
            </a:r>
            <a:r>
              <a:rPr lang="lt-LT" dirty="0"/>
              <a:t>“ siekis Lietuvoje kitakalbių regionuose kurti autonomijas (pvz., Vilniaus regione – lenkų autonomiją“</a:t>
            </a:r>
          </a:p>
          <a:p>
            <a:r>
              <a:rPr lang="lt-LT" dirty="0"/>
              <a:t>M. Gorbačiovo gąsdinimai atimti Vilnių ir Klaipėdą</a:t>
            </a:r>
          </a:p>
          <a:p>
            <a:r>
              <a:rPr lang="lt-LT" dirty="0"/>
              <a:t>Siekis gauti tarptautinį pripažinimą, Vakarų valstybės nenorėjo bloginti santykių su SSRS</a:t>
            </a:r>
          </a:p>
          <a:p>
            <a:r>
              <a:rPr lang="lt-LT" dirty="0"/>
              <a:t>Lietuviai bėgo iš SSRS kariuomenės, sovietai gaudė ir baudė „dezertyrus“</a:t>
            </a:r>
          </a:p>
          <a:p>
            <a:r>
              <a:rPr lang="lt-LT" dirty="0"/>
              <a:t>SSRS paskelbta ekonominė blokada (Lietuva nebegavo žaliavų, kuro)</a:t>
            </a:r>
          </a:p>
          <a:p>
            <a:r>
              <a:rPr lang="lt-LT" dirty="0"/>
              <a:t>Lietuvos pasiūlymas paskelbti </a:t>
            </a:r>
            <a:r>
              <a:rPr lang="lt-LT" u="sng" dirty="0"/>
              <a:t>moratoriumą</a:t>
            </a:r>
            <a:r>
              <a:rPr lang="lt-LT" dirty="0"/>
              <a:t> 1990-03-11 aktui, </a:t>
            </a:r>
            <a:r>
              <a:rPr lang="lt-LT" dirty="0" err="1"/>
              <a:t>t.y</a:t>
            </a:r>
            <a:r>
              <a:rPr lang="lt-LT" dirty="0"/>
              <a:t>., sustabdyti nepriklausomybės aktą, kol vyks derybos su SSRS, bet derybos neprasidėjo, tad ir moratoriumas neįsigalėjo</a:t>
            </a:r>
          </a:p>
          <a:p>
            <a:r>
              <a:rPr lang="lt-LT" dirty="0"/>
              <a:t>Ekonominė krizė, didžiulė infliacija </a:t>
            </a:r>
          </a:p>
          <a:p>
            <a:endParaRPr lang="lt-LT" dirty="0"/>
          </a:p>
          <a:p>
            <a:endParaRPr lang="lt-LT" dirty="0"/>
          </a:p>
          <a:p>
            <a:endParaRPr lang="lt-LT" dirty="0"/>
          </a:p>
          <a:p>
            <a:endParaRPr lang="en-US" dirty="0"/>
          </a:p>
        </p:txBody>
      </p:sp>
    </p:spTree>
    <p:extLst>
      <p:ext uri="{BB962C8B-B14F-4D97-AF65-F5344CB8AC3E}">
        <p14:creationId xmlns:p14="http://schemas.microsoft.com/office/powerpoint/2010/main" val="195093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5131" y="1"/>
            <a:ext cx="11118669" cy="953588"/>
          </a:xfrm>
        </p:spPr>
        <p:txBody>
          <a:bodyPr>
            <a:normAutofit/>
          </a:bodyPr>
          <a:lstStyle/>
          <a:p>
            <a:r>
              <a:rPr lang="lt-LT" dirty="0"/>
              <a:t>Įvykiai prieš 1991m. sausio 13 dieną </a:t>
            </a:r>
            <a:endParaRPr lang="en-US" dirty="0"/>
          </a:p>
        </p:txBody>
      </p:sp>
      <p:sp>
        <p:nvSpPr>
          <p:cNvPr id="3" name="Turinio vietos rezervavimo ženklas 2"/>
          <p:cNvSpPr>
            <a:spLocks noGrp="1"/>
          </p:cNvSpPr>
          <p:nvPr>
            <p:ph idx="1"/>
          </p:nvPr>
        </p:nvSpPr>
        <p:spPr>
          <a:xfrm>
            <a:off x="235131" y="953589"/>
            <a:ext cx="11560629" cy="5223374"/>
          </a:xfrm>
        </p:spPr>
        <p:txBody>
          <a:bodyPr/>
          <a:lstStyle/>
          <a:p>
            <a:r>
              <a:rPr lang="lt-LT" dirty="0"/>
              <a:t>SSRS siekis išlaikyti Lietuvą savo sudėtyje</a:t>
            </a:r>
          </a:p>
          <a:p>
            <a:r>
              <a:rPr lang="lt-LT" dirty="0"/>
              <a:t>Kainų Lietuvoje liberalizavimas, iššaukęs didžiulę infliaciją ir kainų pakilimą 3k.</a:t>
            </a:r>
          </a:p>
          <a:p>
            <a:r>
              <a:rPr lang="lt-LT" dirty="0"/>
              <a:t>Krizės iššaukti neramumai tarp žmonių, kuriais  naudojasi KGB, „</a:t>
            </a:r>
            <a:r>
              <a:rPr lang="lt-LT" dirty="0" err="1"/>
              <a:t>Jedinstvo</a:t>
            </a:r>
            <a:r>
              <a:rPr lang="lt-LT" dirty="0"/>
              <a:t>“, LKP/SSKP, Nacionalinis gelbėjimo komitetas: išsaugoti LSSR SSRS sudėtyje</a:t>
            </a:r>
          </a:p>
          <a:p>
            <a:r>
              <a:rPr lang="lt-LT" dirty="0"/>
              <a:t>SSRS veiksmai:</a:t>
            </a:r>
          </a:p>
          <a:p>
            <a:pPr marL="0" indent="0">
              <a:buNone/>
            </a:pPr>
            <a:r>
              <a:rPr lang="lt-LT" dirty="0"/>
              <a:t> - M. Gorbačiovo reikalavimas atšaukti kovo 11-osios aktą</a:t>
            </a:r>
          </a:p>
          <a:p>
            <a:pPr marL="0" indent="0">
              <a:buNone/>
            </a:pPr>
            <a:r>
              <a:rPr lang="lt-LT" dirty="0"/>
              <a:t> - papildomų kariuomenės dalinių atsiuntimas į Lietuvą, ypač spec.     dalinių: Pskovo desantininkų, „Alfa“ smogikų</a:t>
            </a:r>
          </a:p>
          <a:p>
            <a:pPr marL="0" indent="0">
              <a:buNone/>
            </a:pPr>
            <a:r>
              <a:rPr lang="lt-LT" dirty="0"/>
              <a:t> - SSRS kariuomenė užblokuoja Vilnių, užima Vilniaus oro uostą, Spaudos rūmus</a:t>
            </a:r>
          </a:p>
          <a:p>
            <a:pPr marL="0" indent="0">
              <a:buNone/>
            </a:pPr>
            <a:endParaRPr lang="lt-LT" dirty="0"/>
          </a:p>
          <a:p>
            <a:endParaRPr lang="lt-LT" dirty="0"/>
          </a:p>
          <a:p>
            <a:endParaRPr lang="en-US" dirty="0"/>
          </a:p>
        </p:txBody>
      </p:sp>
    </p:spTree>
    <p:extLst>
      <p:ext uri="{BB962C8B-B14F-4D97-AF65-F5344CB8AC3E}">
        <p14:creationId xmlns:p14="http://schemas.microsoft.com/office/powerpoint/2010/main" val="112190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1991m. Sausio 13d. įvykiai</a:t>
            </a:r>
            <a:endParaRPr lang="en-US" dirty="0"/>
          </a:p>
        </p:txBody>
      </p:sp>
      <p:sp>
        <p:nvSpPr>
          <p:cNvPr id="3" name="Turinio vietos rezervavimo ženklas 2"/>
          <p:cNvSpPr>
            <a:spLocks noGrp="1"/>
          </p:cNvSpPr>
          <p:nvPr>
            <p:ph idx="1"/>
          </p:nvPr>
        </p:nvSpPr>
        <p:spPr>
          <a:xfrm>
            <a:off x="838200" y="1554480"/>
            <a:ext cx="10515600" cy="4622483"/>
          </a:xfrm>
        </p:spPr>
        <p:txBody>
          <a:bodyPr/>
          <a:lstStyle/>
          <a:p>
            <a:r>
              <a:rPr lang="lt-LT" dirty="0"/>
              <a:t>Žmonės renkasi saugoti svarbiausius objektus: Televizijos ir radijo bokštą, LR Seimą ir vyriausybę</a:t>
            </a:r>
          </a:p>
          <a:p>
            <a:r>
              <a:rPr lang="lt-LT" dirty="0"/>
              <a:t>Sovietų šturmas prie televizijos bokšto, 14 žuvusiųjų. Televizija persikelia į Kauną</a:t>
            </a:r>
          </a:p>
          <a:p>
            <a:r>
              <a:rPr lang="lt-LT" dirty="0"/>
              <a:t>Pasirengimas Seimo rūmų gynybai</a:t>
            </a:r>
          </a:p>
          <a:p>
            <a:r>
              <a:rPr lang="lt-LT" dirty="0"/>
              <a:t>M. Gorbačiovas neduoda įsakymo pulti LR Seimo</a:t>
            </a:r>
          </a:p>
          <a:p>
            <a:endParaRPr lang="lt-LT" dirty="0"/>
          </a:p>
          <a:p>
            <a:pPr marL="0" indent="0">
              <a:buNone/>
            </a:pPr>
            <a:r>
              <a:rPr lang="lt-LT" b="1" u="sng" dirty="0"/>
              <a:t>Įvykių reikšmė</a:t>
            </a:r>
            <a:r>
              <a:rPr lang="lt-LT" dirty="0"/>
              <a:t>: taikiomis priemonėmis sulaikyta sovietų agresija ir apginta nepriklausomybė</a:t>
            </a:r>
            <a:endParaRPr lang="en-US" dirty="0"/>
          </a:p>
        </p:txBody>
      </p:sp>
    </p:spTree>
    <p:extLst>
      <p:ext uri="{BB962C8B-B14F-4D97-AF65-F5344CB8AC3E}">
        <p14:creationId xmlns:p14="http://schemas.microsoft.com/office/powerpoint/2010/main" val="389185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6755" y="365125"/>
            <a:ext cx="11893698" cy="1325563"/>
          </a:xfrm>
        </p:spPr>
        <p:txBody>
          <a:bodyPr/>
          <a:lstStyle/>
          <a:p>
            <a:r>
              <a:rPr lang="lt-LT" dirty="0"/>
              <a:t>LR Seimo rūmų gynimas, sausio 13d. aukų laidotuvės</a:t>
            </a:r>
            <a:endParaRPr lang="en-US" dirty="0"/>
          </a:p>
        </p:txBody>
      </p:sp>
      <p:pic>
        <p:nvPicPr>
          <p:cNvPr id="4" name="Turinio vietos rezervavimo ženklas 3"/>
          <p:cNvPicPr>
            <a:picLocks noGrp="1" noChangeAspect="1"/>
          </p:cNvPicPr>
          <p:nvPr>
            <p:ph idx="1"/>
          </p:nvPr>
        </p:nvPicPr>
        <p:blipFill>
          <a:blip r:embed="rId2"/>
          <a:stretch>
            <a:fillRect/>
          </a:stretch>
        </p:blipFill>
        <p:spPr>
          <a:xfrm>
            <a:off x="5523446" y="1808254"/>
            <a:ext cx="6527007" cy="4351338"/>
          </a:xfrm>
          <a:prstGeom prst="rect">
            <a:avLst/>
          </a:prstGeom>
        </p:spPr>
      </p:pic>
      <p:pic>
        <p:nvPicPr>
          <p:cNvPr id="6" name="Paveikslėlis 5"/>
          <p:cNvPicPr>
            <a:picLocks noChangeAspect="1"/>
          </p:cNvPicPr>
          <p:nvPr/>
        </p:nvPicPr>
        <p:blipFill>
          <a:blip r:embed="rId3"/>
          <a:stretch>
            <a:fillRect/>
          </a:stretch>
        </p:blipFill>
        <p:spPr>
          <a:xfrm>
            <a:off x="292130" y="1852907"/>
            <a:ext cx="5102830" cy="3399176"/>
          </a:xfrm>
          <a:prstGeom prst="rect">
            <a:avLst/>
          </a:prstGeom>
        </p:spPr>
      </p:pic>
    </p:spTree>
    <p:extLst>
      <p:ext uri="{BB962C8B-B14F-4D97-AF65-F5344CB8AC3E}">
        <p14:creationId xmlns:p14="http://schemas.microsoft.com/office/powerpoint/2010/main" val="60258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1227908"/>
          </a:xfrm>
        </p:spPr>
        <p:txBody>
          <a:bodyPr/>
          <a:lstStyle/>
          <a:p>
            <a:r>
              <a:rPr lang="lt-LT" dirty="0"/>
              <a:t>1991m. vasario 9d. referendumas</a:t>
            </a:r>
            <a:endParaRPr lang="en-US" dirty="0"/>
          </a:p>
        </p:txBody>
      </p:sp>
      <p:sp>
        <p:nvSpPr>
          <p:cNvPr id="3" name="Turinio vietos rezervavimo ženklas 2"/>
          <p:cNvSpPr>
            <a:spLocks noGrp="1"/>
          </p:cNvSpPr>
          <p:nvPr>
            <p:ph idx="1"/>
          </p:nvPr>
        </p:nvSpPr>
        <p:spPr>
          <a:xfrm>
            <a:off x="838200" y="1071154"/>
            <a:ext cx="10515600" cy="5105809"/>
          </a:xfrm>
        </p:spPr>
        <p:txBody>
          <a:bodyPr/>
          <a:lstStyle/>
          <a:p>
            <a:r>
              <a:rPr lang="lt-LT" dirty="0"/>
              <a:t>Pirmas referendumas Lietuvoje</a:t>
            </a:r>
          </a:p>
          <a:p>
            <a:r>
              <a:rPr lang="lt-LT" dirty="0"/>
              <a:t>Tikslas: įsitikinti ir parodyti pasauliui, kad Lietuvos gyventojai pritaria nepriklausomybei</a:t>
            </a:r>
          </a:p>
          <a:p>
            <a:r>
              <a:rPr lang="lt-LT" dirty="0"/>
              <a:t>Referendumo rezultatai:</a:t>
            </a:r>
          </a:p>
          <a:p>
            <a:pPr marL="0" indent="0">
              <a:buNone/>
            </a:pPr>
            <a:r>
              <a:rPr lang="lt-LT" dirty="0"/>
              <a:t> -  dalyvavo </a:t>
            </a:r>
            <a:r>
              <a:rPr lang="en-US" dirty="0"/>
              <a:t>84,74%</a:t>
            </a:r>
            <a:r>
              <a:rPr lang="lt-LT" dirty="0"/>
              <a:t> rinkėjų</a:t>
            </a:r>
          </a:p>
          <a:p>
            <a:pPr marL="0" indent="0">
              <a:buNone/>
            </a:pPr>
            <a:r>
              <a:rPr lang="lt-LT" dirty="0"/>
              <a:t> - </a:t>
            </a:r>
            <a:r>
              <a:rPr lang="en-US" dirty="0"/>
              <a:t>90,24%</a:t>
            </a:r>
            <a:r>
              <a:rPr lang="lt-LT" dirty="0"/>
              <a:t> dalyvavusių pritarė Lietuvos nepriklausomybės paskelbimui</a:t>
            </a:r>
          </a:p>
          <a:p>
            <a:pPr marL="0" indent="0">
              <a:buNone/>
            </a:pPr>
            <a:endParaRPr lang="lt-LT" dirty="0"/>
          </a:p>
          <a:p>
            <a:pPr marL="0" indent="0">
              <a:buNone/>
            </a:pPr>
            <a:r>
              <a:rPr lang="lt-LT" dirty="0"/>
              <a:t>Tokiu būdu buvo iškovota Lietuvos nepriklausomybė</a:t>
            </a:r>
          </a:p>
          <a:p>
            <a:pPr marL="0" indent="0">
              <a:buNone/>
            </a:pPr>
            <a:r>
              <a:rPr lang="lt-LT" dirty="0"/>
              <a:t>Nepriklausomybės pripažinimas (pirmoji pripažino Islandija) 1991m. </a:t>
            </a:r>
          </a:p>
          <a:p>
            <a:pPr marL="0" indent="0">
              <a:buNone/>
            </a:pPr>
            <a:r>
              <a:rPr lang="lt-LT" dirty="0"/>
              <a:t>1991m. tapo JT nare</a:t>
            </a:r>
          </a:p>
          <a:p>
            <a:pPr marL="0" indent="0">
              <a:buNone/>
            </a:pPr>
            <a:endParaRPr lang="lt-LT" dirty="0"/>
          </a:p>
          <a:p>
            <a:endParaRPr lang="en-US" dirty="0"/>
          </a:p>
        </p:txBody>
      </p:sp>
    </p:spTree>
    <p:extLst>
      <p:ext uri="{BB962C8B-B14F-4D97-AF65-F5344CB8AC3E}">
        <p14:creationId xmlns:p14="http://schemas.microsoft.com/office/powerpoint/2010/main" val="315017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Sąvokos</a:t>
            </a:r>
            <a:endParaRPr lang="en-US" dirty="0"/>
          </a:p>
        </p:txBody>
      </p:sp>
      <p:sp>
        <p:nvSpPr>
          <p:cNvPr id="3" name="Turinio vietos rezervavimo ženklas 2"/>
          <p:cNvSpPr>
            <a:spLocks noGrp="1"/>
          </p:cNvSpPr>
          <p:nvPr>
            <p:ph idx="1"/>
          </p:nvPr>
        </p:nvSpPr>
        <p:spPr/>
        <p:txBody>
          <a:bodyPr/>
          <a:lstStyle/>
          <a:p>
            <a:r>
              <a:rPr lang="lt-LT" dirty="0"/>
              <a:t>Moratoriumas – kokio nors dokumento arba veiklos galiojimo sustabdymas tam tikram laikui</a:t>
            </a:r>
            <a:endParaRPr lang="en-US" dirty="0"/>
          </a:p>
        </p:txBody>
      </p:sp>
    </p:spTree>
    <p:extLst>
      <p:ext uri="{BB962C8B-B14F-4D97-AF65-F5344CB8AC3E}">
        <p14:creationId xmlns:p14="http://schemas.microsoft.com/office/powerpoint/2010/main" val="375960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Namų darbai</a:t>
            </a:r>
            <a:endParaRPr lang="en-US" dirty="0"/>
          </a:p>
        </p:txBody>
      </p:sp>
      <p:sp>
        <p:nvSpPr>
          <p:cNvPr id="3" name="Turinio vietos rezervavimo ženklas 2"/>
          <p:cNvSpPr>
            <a:spLocks noGrp="1"/>
          </p:cNvSpPr>
          <p:nvPr>
            <p:ph idx="1"/>
          </p:nvPr>
        </p:nvSpPr>
        <p:spPr/>
        <p:txBody>
          <a:bodyPr/>
          <a:lstStyle/>
          <a:p>
            <a:r>
              <a:rPr lang="en-US" dirty="0"/>
              <a:t>§</a:t>
            </a:r>
            <a:r>
              <a:rPr lang="lt-LT" dirty="0"/>
              <a:t>59, „Laikas“ §6.5</a:t>
            </a:r>
          </a:p>
          <a:p>
            <a:r>
              <a:rPr lang="lt-LT" dirty="0" err="1"/>
              <a:t>Eduka</a:t>
            </a:r>
            <a:r>
              <a:rPr lang="lt-LT" dirty="0"/>
              <a:t>: Visuomenė Šaltojo karo ir komunizmo žlugimo Europoje laikais. Lietuva sovietmečiu. Nepriklausomybės atkūrimas ir įtvirtinimas. (1953–1991 m.)</a:t>
            </a:r>
          </a:p>
          <a:p>
            <a:r>
              <a:rPr lang="lt-LT" dirty="0"/>
              <a:t>Egzaminatorius: Sąjūdžio atsiradimas ir veikla, Lietuvos nepriklausomybės atkūrimas</a:t>
            </a:r>
          </a:p>
          <a:p>
            <a:endParaRPr lang="lt-LT" dirty="0"/>
          </a:p>
          <a:p>
            <a:r>
              <a:rPr lang="lt-LT" dirty="0"/>
              <a:t>Savarankiškai – apie Medininkų žudynes (1991m.)</a:t>
            </a:r>
          </a:p>
          <a:p>
            <a:r>
              <a:rPr lang="lt-LT" dirty="0"/>
              <a:t>IVBE: 6.27, 6.28, 6.29</a:t>
            </a:r>
            <a:endParaRPr lang="en-US" dirty="0"/>
          </a:p>
          <a:p>
            <a:endParaRPr lang="en-US" dirty="0"/>
          </a:p>
        </p:txBody>
      </p:sp>
    </p:spTree>
    <p:extLst>
      <p:ext uri="{BB962C8B-B14F-4D97-AF65-F5344CB8AC3E}">
        <p14:creationId xmlns:p14="http://schemas.microsoft.com/office/powerpoint/2010/main" val="234187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r>
              <a:rPr lang="lt-LT" dirty="0"/>
              <a:t>Lietuvos persitvarkymo sąjūdis (LPS )</a:t>
            </a:r>
            <a:endParaRPr lang="en-US" dirty="0"/>
          </a:p>
        </p:txBody>
      </p:sp>
      <p:sp>
        <p:nvSpPr>
          <p:cNvPr id="6" name="Turinio vietos rezervavimo ženklas 5"/>
          <p:cNvSpPr>
            <a:spLocks noGrp="1"/>
          </p:cNvSpPr>
          <p:nvPr>
            <p:ph idx="1"/>
          </p:nvPr>
        </p:nvSpPr>
        <p:spPr/>
        <p:txBody>
          <a:bodyPr/>
          <a:lstStyle/>
          <a:p>
            <a:r>
              <a:rPr lang="lt-LT" dirty="0"/>
              <a:t>Įkūrimo aplinkybės:</a:t>
            </a:r>
          </a:p>
          <a:p>
            <a:pPr marL="0" indent="0">
              <a:buNone/>
            </a:pPr>
            <a:r>
              <a:rPr lang="lt-LT" dirty="0"/>
              <a:t> - Pertvarka SSRS</a:t>
            </a:r>
          </a:p>
          <a:p>
            <a:pPr marL="0" indent="0">
              <a:buNone/>
            </a:pPr>
            <a:r>
              <a:rPr lang="lt-LT" dirty="0"/>
              <a:t> - Galimybė disidentams reikštis viešai</a:t>
            </a:r>
          </a:p>
          <a:p>
            <a:pPr marL="0" indent="0">
              <a:buNone/>
            </a:pPr>
            <a:r>
              <a:rPr lang="lt-LT" dirty="0"/>
              <a:t> - LLL 1987-08-23 mitingas</a:t>
            </a:r>
          </a:p>
          <a:p>
            <a:pPr marL="0" indent="0">
              <a:buNone/>
            </a:pPr>
            <a:r>
              <a:rPr lang="lt-LT" dirty="0"/>
              <a:t> - Smunkanti gyvenimo kokybė SSRS</a:t>
            </a:r>
          </a:p>
          <a:p>
            <a:pPr marL="0" indent="0">
              <a:buNone/>
            </a:pPr>
            <a:endParaRPr lang="lt-LT" dirty="0"/>
          </a:p>
          <a:p>
            <a:r>
              <a:rPr lang="lt-LT" dirty="0"/>
              <a:t>Svarba: LPS Lietuvą atvedė į nepriklausomybę</a:t>
            </a:r>
          </a:p>
          <a:p>
            <a:endParaRPr lang="en-US" dirty="0"/>
          </a:p>
        </p:txBody>
      </p:sp>
    </p:spTree>
    <p:extLst>
      <p:ext uri="{BB962C8B-B14F-4D97-AF65-F5344CB8AC3E}">
        <p14:creationId xmlns:p14="http://schemas.microsoft.com/office/powerpoint/2010/main" val="4387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
            <a:ext cx="10515600" cy="1018902"/>
          </a:xfrm>
        </p:spPr>
        <p:txBody>
          <a:bodyPr/>
          <a:lstStyle/>
          <a:p>
            <a:r>
              <a:rPr lang="lt-LT" dirty="0"/>
              <a:t>Lietuvos persitvarkymo sąjūdis (LPS )</a:t>
            </a:r>
            <a:endParaRPr lang="en-US" dirty="0"/>
          </a:p>
        </p:txBody>
      </p:sp>
      <p:sp>
        <p:nvSpPr>
          <p:cNvPr id="3" name="Turinio vietos rezervavimo ženklas 2"/>
          <p:cNvSpPr>
            <a:spLocks noGrp="1"/>
          </p:cNvSpPr>
          <p:nvPr>
            <p:ph sz="half" idx="1"/>
          </p:nvPr>
        </p:nvSpPr>
        <p:spPr>
          <a:xfrm>
            <a:off x="838200" y="875211"/>
            <a:ext cx="5181600" cy="5839098"/>
          </a:xfrm>
        </p:spPr>
        <p:txBody>
          <a:bodyPr>
            <a:normAutofit fontScale="25000" lnSpcReduction="20000"/>
          </a:bodyPr>
          <a:lstStyle/>
          <a:p>
            <a:r>
              <a:rPr lang="lt-LT" sz="7200" dirty="0"/>
              <a:t>Iniciatyvinės grupės įkūrimas 1988-06-03 – LPS pradžia</a:t>
            </a:r>
          </a:p>
          <a:p>
            <a:r>
              <a:rPr lang="lt-LT" sz="7200" dirty="0"/>
              <a:t>Iniciatyvinė grupė – daugumoje inteligentija</a:t>
            </a:r>
          </a:p>
          <a:p>
            <a:r>
              <a:rPr lang="lt-LT" sz="7200" dirty="0"/>
              <a:t>Pirmininkas – V. Landsbergis</a:t>
            </a:r>
          </a:p>
          <a:p>
            <a:pPr marL="1143000" indent="-1143000">
              <a:buFont typeface="+mj-lt"/>
              <a:buAutoNum type="arabicPeriod"/>
            </a:pPr>
            <a:r>
              <a:rPr lang="lt-LT" sz="6400" u="sng" dirty="0">
                <a:hlinkClick r:id="rId2" tooltip="Regimantas Adomaitis"/>
              </a:rPr>
              <a:t>Regimantas Adomaitis</a:t>
            </a:r>
            <a:endParaRPr lang="lt-LT" sz="6400" u="sng" dirty="0"/>
          </a:p>
          <a:p>
            <a:pPr marL="1143000" indent="-1143000">
              <a:buFont typeface="+mj-lt"/>
              <a:buAutoNum type="arabicPeriod"/>
            </a:pPr>
            <a:r>
              <a:rPr lang="lt-LT" sz="6400" u="sng" dirty="0">
                <a:hlinkClick r:id="rId3" tooltip="Vytautas Bubnys"/>
              </a:rPr>
              <a:t>Vytautas Bubnys</a:t>
            </a:r>
            <a:endParaRPr lang="lt-LT" sz="6400" u="sng" dirty="0"/>
          </a:p>
          <a:p>
            <a:pPr marL="1143000" indent="-1143000">
              <a:buFont typeface="+mj-lt"/>
              <a:buAutoNum type="arabicPeriod"/>
            </a:pPr>
            <a:r>
              <a:rPr lang="lt-LT" sz="6400" u="sng" dirty="0">
                <a:hlinkClick r:id="rId4" tooltip="Juozas Bulavas"/>
              </a:rPr>
              <a:t>Juozas Bulavas</a:t>
            </a:r>
            <a:r>
              <a:rPr lang="lt-LT" sz="6400" u="sng" dirty="0"/>
              <a:t> †</a:t>
            </a:r>
          </a:p>
          <a:p>
            <a:pPr marL="1143000" indent="-1143000">
              <a:buFont typeface="+mj-lt"/>
              <a:buAutoNum type="arabicPeriod"/>
            </a:pPr>
            <a:r>
              <a:rPr lang="lt-LT" sz="6400" u="sng" dirty="0">
                <a:hlinkClick r:id="rId5" tooltip="Antanas Buračas"/>
              </a:rPr>
              <a:t>Antanas Buračas</a:t>
            </a:r>
            <a:endParaRPr lang="lt-LT" sz="6400" u="sng" dirty="0"/>
          </a:p>
          <a:p>
            <a:pPr marL="1143000" indent="-1143000">
              <a:buFont typeface="+mj-lt"/>
              <a:buAutoNum type="arabicPeriod"/>
            </a:pPr>
            <a:r>
              <a:rPr lang="lt-LT" sz="6400" u="sng" dirty="0">
                <a:hlinkClick r:id="rId6" tooltip="Algimantas Čekuolis"/>
              </a:rPr>
              <a:t>Algimantas Čekuolis</a:t>
            </a:r>
            <a:endParaRPr lang="lt-LT" sz="6400" u="sng" dirty="0"/>
          </a:p>
          <a:p>
            <a:pPr marL="1143000" indent="-1143000">
              <a:buFont typeface="+mj-lt"/>
              <a:buAutoNum type="arabicPeriod"/>
            </a:pPr>
            <a:r>
              <a:rPr lang="lt-LT" sz="6400" u="sng" dirty="0">
                <a:hlinkClick r:id="rId7" tooltip="Virgilijus Čepaitis"/>
              </a:rPr>
              <a:t>Virgilijus Čepaitis</a:t>
            </a:r>
            <a:endParaRPr lang="lt-LT" sz="6400" u="sng" dirty="0"/>
          </a:p>
          <a:p>
            <a:pPr marL="1143000" indent="-1143000">
              <a:buFont typeface="+mj-lt"/>
              <a:buAutoNum type="arabicPeriod"/>
            </a:pPr>
            <a:r>
              <a:rPr lang="lt-LT" sz="6400" u="sng" dirty="0">
                <a:hlinkClick r:id="rId8" tooltip="Vaclovas Daunoras"/>
              </a:rPr>
              <a:t>Vaclovas Daunoras</a:t>
            </a:r>
            <a:endParaRPr lang="lt-LT" sz="6400" u="sng" dirty="0"/>
          </a:p>
          <a:p>
            <a:pPr marL="1143000" indent="-1143000">
              <a:buFont typeface="+mj-lt"/>
              <a:buAutoNum type="arabicPeriod"/>
            </a:pPr>
            <a:r>
              <a:rPr lang="lt-LT" sz="6400" u="sng" dirty="0">
                <a:hlinkClick r:id="rId9" tooltip="Sigitas Geda"/>
              </a:rPr>
              <a:t>Sigitas Geda</a:t>
            </a:r>
            <a:r>
              <a:rPr lang="lt-LT" sz="6400" u="sng" dirty="0"/>
              <a:t> †</a:t>
            </a:r>
          </a:p>
          <a:p>
            <a:pPr marL="1143000" indent="-1143000">
              <a:buFont typeface="+mj-lt"/>
              <a:buAutoNum type="arabicPeriod"/>
            </a:pPr>
            <a:r>
              <a:rPr lang="lt-LT" sz="6400" u="sng" dirty="0">
                <a:hlinkClick r:id="rId10" tooltip="Bronius Genzelis"/>
              </a:rPr>
              <a:t>Bronius Genzelis</a:t>
            </a:r>
            <a:endParaRPr lang="lt-LT" sz="6400" u="sng" dirty="0"/>
          </a:p>
          <a:p>
            <a:pPr marL="1143000" indent="-1143000">
              <a:buFont typeface="+mj-lt"/>
              <a:buAutoNum type="arabicPeriod"/>
            </a:pPr>
            <a:r>
              <a:rPr lang="lt-LT" sz="6400" u="sng" dirty="0">
                <a:hlinkClick r:id="rId11" tooltip="Arvydas Juozaitis"/>
              </a:rPr>
              <a:t>Arvydas Juozaitis</a:t>
            </a:r>
            <a:endParaRPr lang="lt-LT" sz="6400" u="sng" dirty="0"/>
          </a:p>
          <a:p>
            <a:pPr marL="1143000" indent="-1143000">
              <a:buFont typeface="+mj-lt"/>
              <a:buAutoNum type="arabicPeriod"/>
            </a:pPr>
            <a:r>
              <a:rPr lang="lt-LT" sz="6400" u="sng" dirty="0">
                <a:hlinkClick r:id="rId12" tooltip="Julius Juzeliūnas"/>
              </a:rPr>
              <a:t>Julius Juzeliūnas</a:t>
            </a:r>
            <a:r>
              <a:rPr lang="lt-LT" sz="6400" u="sng" dirty="0"/>
              <a:t> †</a:t>
            </a:r>
          </a:p>
          <a:p>
            <a:pPr marL="1143000" indent="-1143000">
              <a:buFont typeface="+mj-lt"/>
              <a:buAutoNum type="arabicPeriod"/>
            </a:pPr>
            <a:r>
              <a:rPr lang="lt-LT" sz="6400" u="sng" dirty="0">
                <a:hlinkClick r:id="rId13" tooltip="Algirdas Kaušpėdas"/>
              </a:rPr>
              <a:t>Algirdas Kaušpėdas</a:t>
            </a:r>
            <a:endParaRPr lang="lt-LT" sz="6400" u="sng" dirty="0"/>
          </a:p>
          <a:p>
            <a:pPr marL="1143000" indent="-1143000">
              <a:buFont typeface="+mj-lt"/>
              <a:buAutoNum type="arabicPeriod"/>
            </a:pPr>
            <a:r>
              <a:rPr lang="lt-LT" sz="6400" u="sng" dirty="0">
                <a:hlinkClick r:id="rId14" tooltip="Česlovas Kudaba"/>
              </a:rPr>
              <a:t>Česlovas Kudaba</a:t>
            </a:r>
            <a:r>
              <a:rPr lang="lt-LT" sz="6400" u="sng" dirty="0"/>
              <a:t> †</a:t>
            </a:r>
          </a:p>
          <a:p>
            <a:pPr marL="1143000" indent="-1143000">
              <a:buFont typeface="+mj-lt"/>
              <a:buAutoNum type="arabicPeriod"/>
            </a:pPr>
            <a:r>
              <a:rPr lang="lt-LT" sz="6400" u="sng" dirty="0">
                <a:hlinkClick r:id="rId15" tooltip="Bronius Kuzmickas"/>
              </a:rPr>
              <a:t>Bronius Kuzmickas</a:t>
            </a:r>
            <a:endParaRPr lang="lt-LT" sz="6400" u="sng" dirty="0"/>
          </a:p>
          <a:p>
            <a:pPr marL="1143000" indent="-1143000">
              <a:buFont typeface="+mj-lt"/>
              <a:buAutoNum type="arabicPeriod"/>
            </a:pPr>
            <a:r>
              <a:rPr lang="lt-LT" sz="6400" u="sng" dirty="0">
                <a:hlinkClick r:id="rId16" tooltip="Vytautas Landsbergis"/>
              </a:rPr>
              <a:t>Vytautas Landsbergis</a:t>
            </a:r>
            <a:endParaRPr lang="lt-LT" sz="6400" u="sng" dirty="0"/>
          </a:p>
          <a:p>
            <a:pPr marL="914400" indent="-914400">
              <a:buFont typeface="+mj-lt"/>
              <a:buAutoNum type="arabicPeriod"/>
            </a:pPr>
            <a:r>
              <a:rPr lang="lt-LT" sz="5600" dirty="0">
                <a:hlinkClick r:id="rId17" tooltip="Bronius Leonavičius"/>
              </a:rPr>
              <a:t>    </a:t>
            </a:r>
            <a:r>
              <a:rPr lang="lt-LT" sz="5600" u="sng" dirty="0">
                <a:hlinkClick r:id="rId17" tooltip="Bronius Leonavičius"/>
              </a:rPr>
              <a:t> Bronius Leonavičius</a:t>
            </a:r>
            <a:endParaRPr lang="lt-LT" sz="5600" u="sng" dirty="0"/>
          </a:p>
          <a:p>
            <a:endParaRPr lang="en-US" dirty="0"/>
          </a:p>
        </p:txBody>
      </p:sp>
      <p:sp>
        <p:nvSpPr>
          <p:cNvPr id="4" name="Turinio vietos rezervavimo ženklas 3"/>
          <p:cNvSpPr>
            <a:spLocks noGrp="1"/>
          </p:cNvSpPr>
          <p:nvPr>
            <p:ph sz="half" idx="2"/>
          </p:nvPr>
        </p:nvSpPr>
        <p:spPr>
          <a:xfrm>
            <a:off x="6172200" y="875212"/>
            <a:ext cx="5181600" cy="5982788"/>
          </a:xfrm>
        </p:spPr>
        <p:txBody>
          <a:bodyPr>
            <a:normAutofit fontScale="25000" lnSpcReduction="20000"/>
          </a:bodyPr>
          <a:lstStyle/>
          <a:p>
            <a:pPr marL="1143000" indent="-1143000">
              <a:buFont typeface="+mj-lt"/>
              <a:buAutoNum type="arabicPeriod"/>
            </a:pPr>
            <a:r>
              <a:rPr lang="lt-LT" sz="6600" dirty="0">
                <a:hlinkClick r:id="rId18" tooltip="Meilė Lukšienė"/>
              </a:rPr>
              <a:t>Meilė Lukšienė</a:t>
            </a:r>
            <a:r>
              <a:rPr lang="lt-LT" sz="6600" dirty="0"/>
              <a:t> †</a:t>
            </a:r>
          </a:p>
          <a:p>
            <a:pPr marL="1143000" indent="-1143000">
              <a:buFont typeface="+mj-lt"/>
              <a:buAutoNum type="arabicPeriod"/>
            </a:pPr>
            <a:r>
              <a:rPr lang="lt-LT" sz="6400" dirty="0">
                <a:hlinkClick r:id="rId19" tooltip="Alfonsas Maldonis"/>
              </a:rPr>
              <a:t>Alfonsas </a:t>
            </a:r>
            <a:r>
              <a:rPr lang="lt-LT" sz="6400" dirty="0" err="1">
                <a:hlinkClick r:id="rId19" tooltip="Alfonsas Maldonis"/>
              </a:rPr>
              <a:t>Maldonis</a:t>
            </a:r>
            <a:r>
              <a:rPr lang="lt-LT" sz="6400" dirty="0"/>
              <a:t> †</a:t>
            </a:r>
          </a:p>
          <a:p>
            <a:pPr marL="1143000" indent="-1143000">
              <a:buFont typeface="+mj-lt"/>
              <a:buAutoNum type="arabicPeriod"/>
            </a:pPr>
            <a:r>
              <a:rPr lang="lt-LT" sz="6400" dirty="0">
                <a:hlinkClick r:id="rId20" tooltip="Justinas Marcinkevičius"/>
              </a:rPr>
              <a:t>Justinas Marcinkevičius</a:t>
            </a:r>
            <a:r>
              <a:rPr lang="lt-LT" sz="6400" dirty="0"/>
              <a:t> †</a:t>
            </a:r>
          </a:p>
          <a:p>
            <a:pPr marL="1143000" indent="-1143000">
              <a:buFont typeface="+mj-lt"/>
              <a:buAutoNum type="arabicPeriod"/>
            </a:pPr>
            <a:r>
              <a:rPr lang="lt-LT" sz="6400" dirty="0">
                <a:hlinkClick r:id="rId21" tooltip="Alvydas Medalinskas"/>
              </a:rPr>
              <a:t>Alvydas Medalinskas</a:t>
            </a:r>
            <a:endParaRPr lang="lt-LT" sz="6400" dirty="0"/>
          </a:p>
          <a:p>
            <a:pPr marL="1143000" indent="-1143000">
              <a:buFont typeface="+mj-lt"/>
              <a:buAutoNum type="arabicPeriod"/>
            </a:pPr>
            <a:r>
              <a:rPr lang="lt-LT" sz="6400" dirty="0">
                <a:hlinkClick r:id="rId22" tooltip="Jokūbas Minkevičius"/>
              </a:rPr>
              <a:t>Jokūbas Minkevičius</a:t>
            </a:r>
            <a:r>
              <a:rPr lang="lt-LT" sz="6400" dirty="0"/>
              <a:t> †</a:t>
            </a:r>
          </a:p>
          <a:p>
            <a:pPr marL="1143000" indent="-1143000">
              <a:buFont typeface="+mj-lt"/>
              <a:buAutoNum type="arabicPeriod"/>
            </a:pPr>
            <a:r>
              <a:rPr lang="lt-LT" sz="6400" dirty="0">
                <a:hlinkClick r:id="rId23" tooltip="Algimantas Nasvytis"/>
              </a:rPr>
              <a:t>Algimantas Nasvytis</a:t>
            </a:r>
            <a:r>
              <a:rPr lang="lt-LT" sz="6400" dirty="0"/>
              <a:t> †</a:t>
            </a:r>
          </a:p>
          <a:p>
            <a:pPr marL="1143000" indent="-1143000">
              <a:buFont typeface="+mj-lt"/>
              <a:buAutoNum type="arabicPeriod"/>
            </a:pPr>
            <a:r>
              <a:rPr lang="lt-LT" sz="6400" dirty="0">
                <a:hlinkClick r:id="rId24" tooltip="Romualdas Ozolas"/>
              </a:rPr>
              <a:t>Romualdas Ozolas</a:t>
            </a:r>
            <a:r>
              <a:rPr lang="lt-LT" sz="6400" dirty="0"/>
              <a:t> †</a:t>
            </a:r>
          </a:p>
          <a:p>
            <a:pPr marL="1143000" indent="-1143000">
              <a:buFont typeface="+mj-lt"/>
              <a:buAutoNum type="arabicPeriod"/>
            </a:pPr>
            <a:r>
              <a:rPr lang="lt-LT" sz="6400" dirty="0">
                <a:hlinkClick r:id="rId25" tooltip="Romas Pakalnis"/>
              </a:rPr>
              <a:t>Romas Pakalnis</a:t>
            </a:r>
            <a:endParaRPr lang="lt-LT" sz="6400" dirty="0"/>
          </a:p>
          <a:p>
            <a:pPr marL="1143000" indent="-1143000">
              <a:buFont typeface="+mj-lt"/>
              <a:buAutoNum type="arabicPeriod"/>
            </a:pPr>
            <a:r>
              <a:rPr lang="lt-LT" sz="6400" dirty="0">
                <a:hlinkClick r:id="rId26" tooltip="Saulius Pečiulis"/>
              </a:rPr>
              <a:t>Saulius Pečiulis</a:t>
            </a:r>
            <a:r>
              <a:rPr lang="lt-LT" sz="6400" dirty="0"/>
              <a:t> †</a:t>
            </a:r>
          </a:p>
          <a:p>
            <a:pPr marL="1143000" indent="-1143000">
              <a:buFont typeface="+mj-lt"/>
              <a:buAutoNum type="arabicPeriod"/>
            </a:pPr>
            <a:r>
              <a:rPr lang="lt-LT" sz="6400" dirty="0">
                <a:hlinkClick r:id="rId27" tooltip="Vytautas Petkevičius (1930)"/>
              </a:rPr>
              <a:t>Vytautas Petkevičius</a:t>
            </a:r>
            <a:r>
              <a:rPr lang="lt-LT" sz="6400" dirty="0"/>
              <a:t> †</a:t>
            </a:r>
          </a:p>
          <a:p>
            <a:pPr marL="1143000" indent="-1143000">
              <a:buFont typeface="+mj-lt"/>
              <a:buAutoNum type="arabicPeriod"/>
            </a:pPr>
            <a:r>
              <a:rPr lang="lt-LT" sz="6400" dirty="0">
                <a:hlinkClick r:id="rId28" tooltip="Kazimiera Prunskienė"/>
              </a:rPr>
              <a:t>Kazimiera Prunskienė</a:t>
            </a:r>
            <a:endParaRPr lang="lt-LT" sz="6400" dirty="0"/>
          </a:p>
          <a:p>
            <a:pPr marL="1143000" indent="-1143000">
              <a:buFont typeface="+mj-lt"/>
              <a:buAutoNum type="arabicPeriod"/>
            </a:pPr>
            <a:r>
              <a:rPr lang="lt-LT" sz="6400" dirty="0">
                <a:hlinkClick r:id="rId29" tooltip="Vytautas Radžvilas"/>
              </a:rPr>
              <a:t>Vytautas Radžvilas</a:t>
            </a:r>
            <a:endParaRPr lang="lt-LT" sz="6400" dirty="0"/>
          </a:p>
          <a:p>
            <a:pPr marL="1143000" indent="-1143000">
              <a:buFont typeface="+mj-lt"/>
              <a:buAutoNum type="arabicPeriod"/>
            </a:pPr>
            <a:r>
              <a:rPr lang="lt-LT" sz="6400" dirty="0">
                <a:hlinkClick r:id="rId30" tooltip="Raimundas Rajeckas"/>
              </a:rPr>
              <a:t>Raimundas Rajeckas</a:t>
            </a:r>
            <a:r>
              <a:rPr lang="lt-LT" sz="6400" dirty="0"/>
              <a:t> †</a:t>
            </a:r>
          </a:p>
          <a:p>
            <a:pPr marL="1143000" indent="-1143000">
              <a:buFont typeface="+mj-lt"/>
              <a:buAutoNum type="arabicPeriod"/>
            </a:pPr>
            <a:r>
              <a:rPr lang="lt-LT" sz="6400" dirty="0">
                <a:hlinkClick r:id="rId31" tooltip="Artūras Skučas"/>
              </a:rPr>
              <a:t>Artūras Skučas</a:t>
            </a:r>
            <a:endParaRPr lang="lt-LT" sz="6400" dirty="0"/>
          </a:p>
          <a:p>
            <a:pPr marL="1143000" indent="-1143000">
              <a:buFont typeface="+mj-lt"/>
              <a:buAutoNum type="arabicPeriod"/>
            </a:pPr>
            <a:r>
              <a:rPr lang="lt-LT" sz="6400" dirty="0">
                <a:hlinkClick r:id="rId32" tooltip="Gintaras Songaila"/>
              </a:rPr>
              <a:t>Gintaras Songaila</a:t>
            </a:r>
            <a:endParaRPr lang="lt-LT" sz="6400" dirty="0"/>
          </a:p>
          <a:p>
            <a:pPr marL="1143000" indent="-1143000">
              <a:buFont typeface="+mj-lt"/>
              <a:buAutoNum type="arabicPeriod"/>
            </a:pPr>
            <a:r>
              <a:rPr lang="lt-LT" sz="6400" dirty="0">
                <a:hlinkClick r:id="rId33" tooltip="Arvydas Šaltenis"/>
              </a:rPr>
              <a:t>Arvydas Šaltenis</a:t>
            </a:r>
            <a:endParaRPr lang="lt-LT" sz="6400" dirty="0"/>
          </a:p>
          <a:p>
            <a:pPr marL="1143000" indent="-1143000">
              <a:buFont typeface="+mj-lt"/>
              <a:buAutoNum type="arabicPeriod"/>
            </a:pPr>
            <a:r>
              <a:rPr lang="lt-LT" sz="6400" dirty="0">
                <a:hlinkClick r:id="rId34" tooltip="Vitas Tomkus"/>
              </a:rPr>
              <a:t>Vitas </a:t>
            </a:r>
            <a:r>
              <a:rPr lang="lt-LT" sz="6400" dirty="0" err="1">
                <a:hlinkClick r:id="rId34" tooltip="Vitas Tomkus"/>
              </a:rPr>
              <a:t>Tomkus</a:t>
            </a:r>
            <a:endParaRPr lang="lt-LT" sz="6400" dirty="0"/>
          </a:p>
          <a:p>
            <a:pPr marL="1143000" indent="-1143000">
              <a:buFont typeface="+mj-lt"/>
              <a:buAutoNum type="arabicPeriod"/>
            </a:pPr>
            <a:r>
              <a:rPr lang="lt-LT" sz="6400" dirty="0">
                <a:hlinkClick r:id="rId35" tooltip="Zigmas Vaišvila"/>
              </a:rPr>
              <a:t>Zigmas Vaišvila</a:t>
            </a:r>
            <a:endParaRPr lang="lt-LT" sz="6400" dirty="0"/>
          </a:p>
          <a:p>
            <a:pPr marL="1143000" indent="-1143000">
              <a:buFont typeface="+mj-lt"/>
              <a:buAutoNum type="arabicPeriod"/>
            </a:pPr>
            <a:r>
              <a:rPr lang="lt-LT" sz="6400" dirty="0">
                <a:hlinkClick r:id="rId36" tooltip="Arūnas Žebriūnas"/>
              </a:rPr>
              <a:t>Arūnas </a:t>
            </a:r>
            <a:r>
              <a:rPr lang="lt-LT" sz="6400" dirty="0" err="1">
                <a:hlinkClick r:id="rId36" tooltip="Arūnas Žebriūnas"/>
              </a:rPr>
              <a:t>Žebriūnas</a:t>
            </a:r>
            <a:r>
              <a:rPr lang="lt-LT" sz="6400" dirty="0"/>
              <a:t> †</a:t>
            </a:r>
          </a:p>
          <a:p>
            <a:pPr marL="0" indent="0">
              <a:buNone/>
            </a:pPr>
            <a:br>
              <a:rPr lang="lt-LT" sz="6400" dirty="0"/>
            </a:br>
            <a:endParaRPr lang="en-US" sz="6400" dirty="0"/>
          </a:p>
        </p:txBody>
      </p:sp>
    </p:spTree>
    <p:extLst>
      <p:ext uri="{BB962C8B-B14F-4D97-AF65-F5344CB8AC3E}">
        <p14:creationId xmlns:p14="http://schemas.microsoft.com/office/powerpoint/2010/main" val="136466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LPS iniciatyvinė grupė</a:t>
            </a:r>
            <a:endParaRPr lang="en-US" dirty="0"/>
          </a:p>
        </p:txBody>
      </p:sp>
      <p:sp>
        <p:nvSpPr>
          <p:cNvPr id="3" name="Turinio vietos rezervavimo ženklas 2"/>
          <p:cNvSpPr>
            <a:spLocks noGrp="1"/>
          </p:cNvSpPr>
          <p:nvPr>
            <p:ph sz="half" idx="1"/>
          </p:nvPr>
        </p:nvSpPr>
        <p:spPr/>
        <p:txBody>
          <a:bodyPr/>
          <a:lstStyle/>
          <a:p>
            <a:r>
              <a:rPr lang="lt-LT" dirty="0"/>
              <a:t>Pirmieji vieši tikslai – ekologinės ir kultūrinės problemos (ypač dėl Ignalinos AE uždarymo)</a:t>
            </a:r>
          </a:p>
          <a:p>
            <a:r>
              <a:rPr lang="lt-LT" dirty="0"/>
              <a:t>Pritarimas M. Gorbačiovo pertvarkai</a:t>
            </a:r>
          </a:p>
          <a:p>
            <a:r>
              <a:rPr lang="lt-LT" dirty="0"/>
              <a:t>Neviešas tikslas - nepriklausomybė</a:t>
            </a:r>
            <a:endParaRPr lang="en-US" dirty="0"/>
          </a:p>
        </p:txBody>
      </p:sp>
      <p:sp>
        <p:nvSpPr>
          <p:cNvPr id="4" name="Turinio vietos rezervavimo ženklas 3"/>
          <p:cNvSpPr>
            <a:spLocks noGrp="1"/>
          </p:cNvSpPr>
          <p:nvPr>
            <p:ph sz="half" idx="2"/>
          </p:nvPr>
        </p:nvSpPr>
        <p:spPr>
          <a:xfrm>
            <a:off x="6195197" y="692331"/>
            <a:ext cx="5181600" cy="5484632"/>
          </a:xfrm>
        </p:spPr>
        <p:txBody>
          <a:bodyPr/>
          <a:lstStyle/>
          <a:p>
            <a:r>
              <a:rPr lang="lt-LT" dirty="0"/>
              <a:t>Sąjūdžio logotipas</a:t>
            </a:r>
          </a:p>
          <a:p>
            <a:endParaRPr lang="lt-LT" dirty="0"/>
          </a:p>
          <a:p>
            <a:endParaRPr lang="lt-LT" dirty="0"/>
          </a:p>
          <a:p>
            <a:endParaRPr lang="lt-LT" dirty="0"/>
          </a:p>
          <a:p>
            <a:endParaRPr lang="lt-LT" dirty="0"/>
          </a:p>
          <a:p>
            <a:r>
              <a:rPr lang="lt-LT" dirty="0"/>
              <a:t>Spauda</a:t>
            </a:r>
            <a:endParaRPr lang="en-US" dirty="0"/>
          </a:p>
        </p:txBody>
      </p:sp>
      <p:pic>
        <p:nvPicPr>
          <p:cNvPr id="5" name="Paveikslėlis 4"/>
          <p:cNvPicPr>
            <a:picLocks noChangeAspect="1"/>
          </p:cNvPicPr>
          <p:nvPr/>
        </p:nvPicPr>
        <p:blipFill>
          <a:blip r:embed="rId2"/>
          <a:stretch>
            <a:fillRect/>
          </a:stretch>
        </p:blipFill>
        <p:spPr>
          <a:xfrm>
            <a:off x="7881149" y="1316070"/>
            <a:ext cx="3170028" cy="1988472"/>
          </a:xfrm>
          <a:prstGeom prst="rect">
            <a:avLst/>
          </a:prstGeom>
        </p:spPr>
      </p:pic>
      <p:sp>
        <p:nvSpPr>
          <p:cNvPr id="6" name="AutoShape 2" descr="Sąjūdžio spauda – Vikipedi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aveikslėlis 6"/>
          <p:cNvPicPr>
            <a:picLocks noChangeAspect="1"/>
          </p:cNvPicPr>
          <p:nvPr/>
        </p:nvPicPr>
        <p:blipFill>
          <a:blip r:embed="rId3"/>
          <a:stretch>
            <a:fillRect/>
          </a:stretch>
        </p:blipFill>
        <p:spPr>
          <a:xfrm>
            <a:off x="6195197" y="3947375"/>
            <a:ext cx="2006101" cy="2772831"/>
          </a:xfrm>
          <a:prstGeom prst="rect">
            <a:avLst/>
          </a:prstGeom>
        </p:spPr>
      </p:pic>
      <p:pic>
        <p:nvPicPr>
          <p:cNvPr id="8" name="Paveikslėlis 7"/>
          <p:cNvPicPr>
            <a:picLocks noChangeAspect="1"/>
          </p:cNvPicPr>
          <p:nvPr/>
        </p:nvPicPr>
        <p:blipFill>
          <a:blip r:embed="rId4"/>
          <a:stretch>
            <a:fillRect/>
          </a:stretch>
        </p:blipFill>
        <p:spPr>
          <a:xfrm>
            <a:off x="8976359" y="3900340"/>
            <a:ext cx="2897777" cy="2535555"/>
          </a:xfrm>
          <a:prstGeom prst="rect">
            <a:avLst/>
          </a:prstGeom>
        </p:spPr>
      </p:pic>
    </p:spTree>
    <p:extLst>
      <p:ext uri="{BB962C8B-B14F-4D97-AF65-F5344CB8AC3E}">
        <p14:creationId xmlns:p14="http://schemas.microsoft.com/office/powerpoint/2010/main" val="247477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616510"/>
          </a:xfrm>
        </p:spPr>
        <p:txBody>
          <a:bodyPr>
            <a:normAutofit fontScale="90000"/>
          </a:bodyPr>
          <a:lstStyle/>
          <a:p>
            <a:r>
              <a:rPr lang="lt-LT" dirty="0"/>
              <a:t>LPS Telšiuose</a:t>
            </a:r>
            <a:endParaRPr lang="en-US" dirty="0"/>
          </a:p>
        </p:txBody>
      </p:sp>
      <p:graphicFrame>
        <p:nvGraphicFramePr>
          <p:cNvPr id="6" name="Turinio vietos rezervavimo ženklas 5"/>
          <p:cNvGraphicFramePr>
            <a:graphicFrameLocks noGrp="1"/>
          </p:cNvGraphicFramePr>
          <p:nvPr>
            <p:ph sz="half" idx="2"/>
            <p:extLst>
              <p:ext uri="{D42A27DB-BD31-4B8C-83A1-F6EECF244321}">
                <p14:modId xmlns:p14="http://schemas.microsoft.com/office/powerpoint/2010/main" val="3787930557"/>
              </p:ext>
            </p:extLst>
          </p:nvPr>
        </p:nvGraphicFramePr>
        <p:xfrm>
          <a:off x="7032811" y="874059"/>
          <a:ext cx="4867835" cy="6428436"/>
        </p:xfrm>
        <a:graphic>
          <a:graphicData uri="http://schemas.openxmlformats.org/drawingml/2006/table">
            <a:tbl>
              <a:tblPr/>
              <a:tblGrid>
                <a:gridCol w="4867835">
                  <a:extLst>
                    <a:ext uri="{9D8B030D-6E8A-4147-A177-3AD203B41FA5}">
                      <a16:colId xmlns:a16="http://schemas.microsoft.com/office/drawing/2014/main" val="2619034952"/>
                    </a:ext>
                  </a:extLst>
                </a:gridCol>
              </a:tblGrid>
              <a:tr h="114590">
                <a:tc>
                  <a:txBody>
                    <a:bodyPr/>
                    <a:lstStyle/>
                    <a:p>
                      <a:endParaRPr lang="en-US" sz="700" dirty="0"/>
                    </a:p>
                  </a:txBody>
                  <a:tcPr marL="0" marR="0" marT="0" marB="0">
                    <a:lnL>
                      <a:noFill/>
                    </a:lnL>
                    <a:lnR>
                      <a:noFill/>
                    </a:lnR>
                    <a:lnT>
                      <a:noFill/>
                    </a:lnT>
                    <a:lnB>
                      <a:noFill/>
                    </a:lnB>
                  </a:tcPr>
                </a:tc>
                <a:extLst>
                  <a:ext uri="{0D108BD9-81ED-4DB2-BD59-A6C34878D82A}">
                    <a16:rowId xmlns:a16="http://schemas.microsoft.com/office/drawing/2014/main" val="3954654564"/>
                  </a:ext>
                </a:extLst>
              </a:tr>
              <a:tr h="229180">
                <a:tc>
                  <a:txBody>
                    <a:bodyPr/>
                    <a:lstStyle/>
                    <a:p>
                      <a:endParaRPr lang="en-US" sz="1400" dirty="0"/>
                    </a:p>
                  </a:txBody>
                  <a:tcPr marL="0" marR="0" marT="0" marB="0">
                    <a:lnL>
                      <a:noFill/>
                    </a:lnL>
                    <a:lnR>
                      <a:noFill/>
                    </a:lnR>
                    <a:lnT>
                      <a:noFill/>
                    </a:lnT>
                    <a:lnB>
                      <a:noFill/>
                    </a:lnB>
                  </a:tcPr>
                </a:tc>
                <a:extLst>
                  <a:ext uri="{0D108BD9-81ED-4DB2-BD59-A6C34878D82A}">
                    <a16:rowId xmlns:a16="http://schemas.microsoft.com/office/drawing/2014/main" val="2770177125"/>
                  </a:ext>
                </a:extLst>
              </a:tr>
              <a:tr h="6084666">
                <a:tc>
                  <a:txBody>
                    <a:bodyPr/>
                    <a:lstStyle/>
                    <a:p>
                      <a:pPr algn="just"/>
                      <a:r>
                        <a:rPr lang="lt-LT" sz="1200" b="1" i="0" u="sng" strike="noStrike" dirty="0">
                          <a:solidFill>
                            <a:srgbClr val="000000"/>
                          </a:solidFill>
                          <a:effectLst/>
                          <a:latin typeface="Verdana" panose="020B0604030504040204" pitchFamily="34" charset="0"/>
                        </a:rPr>
                        <a:t>Lietuvos persitvarkymo sąjūdžio Telšių iniciatyvinė grupė</a:t>
                      </a:r>
                      <a:r>
                        <a:rPr lang="lt-LT" sz="1200" b="1" i="0" u="none" strike="noStrike" dirty="0">
                          <a:solidFill>
                            <a:srgbClr val="000000"/>
                          </a:solidFill>
                          <a:effectLst/>
                          <a:latin typeface="Verdana" panose="020B0604030504040204" pitchFamily="34" charset="0"/>
                        </a:rPr>
                        <a:t> </a:t>
                      </a:r>
                      <a:r>
                        <a:rPr lang="lt-LT" sz="1200" b="0" i="0" u="none" strike="noStrike" dirty="0">
                          <a:solidFill>
                            <a:srgbClr val="000000"/>
                          </a:solidFill>
                          <a:effectLst/>
                          <a:latin typeface="Verdana" panose="020B0604030504040204" pitchFamily="34" charset="0"/>
                        </a:rPr>
                        <a:t>susibūrė 1988 m. rugsėjo 8 d. atvirame, tačiau viešai neafišuotame visuomenės atstovų susirinkime Telšių miesto 4-ojoje vidurinėje mokykloje. Prieš tai irgi būta mėginimų steigti panašią grupę, tačiau nesėkmingai. Šiai grupei vadovauti patikėta </a:t>
                      </a:r>
                      <a:r>
                        <a:rPr lang="lt-LT" sz="1200" b="1" i="0" u="sng" strike="noStrike" dirty="0">
                          <a:solidFill>
                            <a:srgbClr val="000000"/>
                          </a:solidFill>
                          <a:effectLst>
                            <a:outerShdw blurRad="38100" dist="38100" dir="2700000" algn="tl">
                              <a:srgbClr val="000000">
                                <a:alpha val="43137"/>
                              </a:srgbClr>
                            </a:outerShdw>
                          </a:effectLst>
                          <a:latin typeface="Verdana" panose="020B0604030504040204" pitchFamily="34" charset="0"/>
                        </a:rPr>
                        <a:t>Vilhelmui Petraičiui</a:t>
                      </a:r>
                      <a:r>
                        <a:rPr lang="lt-LT" sz="1200" b="0" i="0" u="none" strike="noStrike" dirty="0">
                          <a:solidFill>
                            <a:srgbClr val="000000"/>
                          </a:solidFill>
                          <a:effectLst/>
                          <a:latin typeface="Verdana" panose="020B0604030504040204" pitchFamily="34" charset="0"/>
                        </a:rPr>
                        <a:t>. Grupės daugumą sudarė mokytojai, inžinieriai, žurnalistai. Prasidėjo grupės susirinkimai, kuriuose galėjo dalyvauti visi norintys. Atviruose susirinkimuose vyko gyvos diskusijos.</a:t>
                      </a:r>
                    </a:p>
                    <a:p>
                      <a:pPr algn="just"/>
                      <a:br>
                        <a:rPr lang="lt-LT" sz="1200" b="0" i="0" u="none" strike="noStrike" dirty="0">
                          <a:solidFill>
                            <a:srgbClr val="000000"/>
                          </a:solidFill>
                          <a:effectLst/>
                          <a:latin typeface="Verdana" panose="020B0604030504040204" pitchFamily="34" charset="0"/>
                        </a:rPr>
                      </a:br>
                      <a:r>
                        <a:rPr lang="lt-LT" sz="1200" b="0" i="0" u="none" strike="noStrike" dirty="0">
                          <a:solidFill>
                            <a:srgbClr val="000000"/>
                          </a:solidFill>
                          <a:effectLst/>
                          <a:latin typeface="Verdana" panose="020B0604030504040204" pitchFamily="34" charset="0"/>
                        </a:rPr>
                        <a:t>LPS Telšių iniciatyvinė grupė, padedant rajono administracijai, 1988 m. spalio 16 d. surengė pirmąjį mitingą, kuriame dalyvavo keliolika tūkstančių gyventojų, įvykusį prie Telšių Žemaitės vardo vidurinės mokyklos. Šiame mitinge pirmą kartą Telšiuose garsiai ir viešai prabilta apie daugelį lig šiol draustų viešai minėti ir aptarinėti temų ir problemų, įvardintos tikrosios 1941 m. birželio 24 d. sovietinės armijos įvykdytų žudynių Rainių miškelyje aplinkybės ir jų kaltininkai. Mitinge dalyvavo ir keli Lietuvoje tuo metu jau plačiai žinomi Sąjūdžio veikėjai. Rajono valdžiai daugelio oratorių drąsūs pasisakymai buvo nepriimtini. Tarp rajono valdžios atstovų buvo ir tokių, kurie viešai reiškė nepritarimą ir pasipiktinimą Sąjūdžio veikla.</a:t>
                      </a:r>
                    </a:p>
                    <a:p>
                      <a:pPr algn="just"/>
                      <a:br>
                        <a:rPr lang="lt-LT" sz="1200" b="0" i="0" u="none" strike="noStrike" dirty="0">
                          <a:solidFill>
                            <a:srgbClr val="000000"/>
                          </a:solidFill>
                          <a:effectLst/>
                          <a:latin typeface="Verdana" panose="020B0604030504040204" pitchFamily="34" charset="0"/>
                        </a:rPr>
                      </a:br>
                      <a:r>
                        <a:rPr lang="lt-LT" sz="1200" b="0" i="0" u="none" strike="noStrike" dirty="0">
                          <a:solidFill>
                            <a:srgbClr val="000000"/>
                          </a:solidFill>
                          <a:effectLst/>
                          <a:latin typeface="Verdana" panose="020B0604030504040204" pitchFamily="34" charset="0"/>
                        </a:rPr>
                        <a:t>Nemažą impulsą iniciatyvinei grupei Telšiuose susiburti ir mitingui surengti davė daugelyje Lietuvos miestų ir kaimyniniuose rajonuose prieš tai jau įvykę tokių grupių susibūrimai, mitingai, taip pat “Roko maršo per Lietuvą”, propaguojančio Sąjūdį, apsilankymas Telšiuose.</a:t>
                      </a:r>
                    </a:p>
                  </a:txBody>
                  <a:tcPr marL="73009" marR="73009" marT="73009" marB="73009">
                    <a:lnL>
                      <a:noFill/>
                    </a:lnL>
                    <a:lnR>
                      <a:noFill/>
                    </a:lnR>
                    <a:lnT>
                      <a:noFill/>
                    </a:lnT>
                    <a:lnB>
                      <a:noFill/>
                    </a:lnB>
                  </a:tcPr>
                </a:tc>
                <a:extLst>
                  <a:ext uri="{0D108BD9-81ED-4DB2-BD59-A6C34878D82A}">
                    <a16:rowId xmlns:a16="http://schemas.microsoft.com/office/drawing/2014/main" val="1648572635"/>
                  </a:ext>
                </a:extLst>
              </a:tr>
            </a:tbl>
          </a:graphicData>
        </a:graphic>
      </p:graphicFrame>
      <p:sp>
        <p:nvSpPr>
          <p:cNvPr id="7" name="Rectangle 1"/>
          <p:cNvSpPr>
            <a:spLocks noChangeArrowheads="1"/>
          </p:cNvSpPr>
          <p:nvPr/>
        </p:nvSpPr>
        <p:spPr bwMode="auto">
          <a:xfrm flipV="1">
            <a:off x="-3298776" y="1317810"/>
            <a:ext cx="18605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Turinio vietos rezervavimo ženklas 8"/>
          <p:cNvPicPr>
            <a:picLocks noGrp="1" noChangeAspect="1"/>
          </p:cNvPicPr>
          <p:nvPr>
            <p:ph sz="half" idx="1"/>
          </p:nvPr>
        </p:nvPicPr>
        <p:blipFill>
          <a:blip r:embed="rId2"/>
          <a:stretch>
            <a:fillRect/>
          </a:stretch>
        </p:blipFill>
        <p:spPr>
          <a:xfrm>
            <a:off x="121023" y="1877225"/>
            <a:ext cx="6793605" cy="4362210"/>
          </a:xfrm>
          <a:prstGeom prst="rect">
            <a:avLst/>
          </a:prstGeom>
        </p:spPr>
      </p:pic>
    </p:spTree>
    <p:extLst>
      <p:ext uri="{BB962C8B-B14F-4D97-AF65-F5344CB8AC3E}">
        <p14:creationId xmlns:p14="http://schemas.microsoft.com/office/powerpoint/2010/main" val="20072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5131" y="365125"/>
            <a:ext cx="11956869" cy="1325563"/>
          </a:xfrm>
        </p:spPr>
        <p:txBody>
          <a:bodyPr/>
          <a:lstStyle/>
          <a:p>
            <a:r>
              <a:rPr lang="lt-LT" dirty="0"/>
              <a:t>Visuomenės pakilimas – „</a:t>
            </a:r>
            <a:r>
              <a:rPr lang="lt-LT" b="1" i="1" dirty="0"/>
              <a:t>Dainuojanti revoliucija“</a:t>
            </a:r>
            <a:endParaRPr lang="en-US" b="1" i="1" dirty="0"/>
          </a:p>
        </p:txBody>
      </p:sp>
      <p:sp>
        <p:nvSpPr>
          <p:cNvPr id="3" name="Turinio vietos rezervavimo ženklas 2"/>
          <p:cNvSpPr>
            <a:spLocks noGrp="1"/>
          </p:cNvSpPr>
          <p:nvPr>
            <p:ph sz="half" idx="1"/>
          </p:nvPr>
        </p:nvSpPr>
        <p:spPr>
          <a:xfrm>
            <a:off x="287383" y="1345473"/>
            <a:ext cx="5211711" cy="4351338"/>
          </a:xfrm>
        </p:spPr>
        <p:txBody>
          <a:bodyPr/>
          <a:lstStyle/>
          <a:p>
            <a:r>
              <a:rPr lang="lt-LT" dirty="0"/>
              <a:t>Mitingai miestuose ir miesteliuose</a:t>
            </a:r>
          </a:p>
          <a:p>
            <a:r>
              <a:rPr lang="lt-LT" dirty="0"/>
              <a:t>1988-08-23 – pasmerkti Molotovo – Ribentropo paktą Vilniuje – 150 tūkst. žmonių. Tautiška giesmė ir trispalvės</a:t>
            </a:r>
            <a:endParaRPr lang="en-US" dirty="0"/>
          </a:p>
        </p:txBody>
      </p:sp>
      <p:pic>
        <p:nvPicPr>
          <p:cNvPr id="5" name="Turinio vietos rezervavimo ženklas 4"/>
          <p:cNvPicPr>
            <a:picLocks noGrp="1" noChangeAspect="1"/>
          </p:cNvPicPr>
          <p:nvPr>
            <p:ph sz="half" idx="2"/>
          </p:nvPr>
        </p:nvPicPr>
        <p:blipFill>
          <a:blip r:embed="rId2"/>
          <a:stretch>
            <a:fillRect/>
          </a:stretch>
        </p:blipFill>
        <p:spPr>
          <a:xfrm>
            <a:off x="5551345" y="1345473"/>
            <a:ext cx="6531429" cy="5225143"/>
          </a:xfrm>
          <a:prstGeom prst="rect">
            <a:avLst/>
          </a:prstGeom>
        </p:spPr>
      </p:pic>
      <p:pic>
        <p:nvPicPr>
          <p:cNvPr id="6" name="Paveikslėlis 5"/>
          <p:cNvPicPr>
            <a:picLocks noChangeAspect="1"/>
          </p:cNvPicPr>
          <p:nvPr/>
        </p:nvPicPr>
        <p:blipFill>
          <a:blip r:embed="rId3"/>
          <a:stretch>
            <a:fillRect/>
          </a:stretch>
        </p:blipFill>
        <p:spPr>
          <a:xfrm>
            <a:off x="1802569" y="4049487"/>
            <a:ext cx="3489249" cy="2416628"/>
          </a:xfrm>
          <a:prstGeom prst="rect">
            <a:avLst/>
          </a:prstGeom>
        </p:spPr>
      </p:pic>
    </p:spTree>
    <p:extLst>
      <p:ext uri="{BB962C8B-B14F-4D97-AF65-F5344CB8AC3E}">
        <p14:creationId xmlns:p14="http://schemas.microsoft.com/office/powerpoint/2010/main" val="360959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r>
              <a:rPr lang="lt-LT" dirty="0"/>
              <a:t>Sąjūdžio pasiekimai</a:t>
            </a:r>
            <a:endParaRPr lang="en-US" dirty="0"/>
          </a:p>
        </p:txBody>
      </p:sp>
      <p:sp>
        <p:nvSpPr>
          <p:cNvPr id="6" name="Turinio vietos rezervavimo ženklas 5"/>
          <p:cNvSpPr>
            <a:spLocks noGrp="1"/>
          </p:cNvSpPr>
          <p:nvPr>
            <p:ph idx="1"/>
          </p:nvPr>
        </p:nvSpPr>
        <p:spPr/>
        <p:txBody>
          <a:bodyPr/>
          <a:lstStyle/>
          <a:p>
            <a:r>
              <a:rPr lang="lt-LT" dirty="0"/>
              <a:t>Pakėlė tautą į „Dainuojančią revoliuciją“</a:t>
            </a:r>
          </a:p>
          <a:p>
            <a:r>
              <a:rPr lang="lt-LT" dirty="0"/>
              <a:t>Atkurtos Lietuvos nacionalinės, religinės šventės (pvz., Kalėdos)</a:t>
            </a:r>
          </a:p>
          <a:p>
            <a:r>
              <a:rPr lang="lt-LT" dirty="0"/>
              <a:t>Lietuvių kalba paskelbta valstybine (iki tol – dvikalbystė)</a:t>
            </a:r>
          </a:p>
          <a:p>
            <a:r>
              <a:rPr lang="lt-LT" dirty="0"/>
              <a:t>Įtvirtinta nacionalinė simbolika</a:t>
            </a:r>
          </a:p>
          <a:p>
            <a:r>
              <a:rPr lang="lt-LT" dirty="0"/>
              <a:t>Ant Gedimino pilies – Lietuvos trispalvė</a:t>
            </a:r>
          </a:p>
          <a:p>
            <a:r>
              <a:rPr lang="lt-LT" dirty="0"/>
              <a:t>Reabilituoti politiniai kaliniai ir tremtiniai (N. Chruščiovas juos paleido iš tremties ir kalėjimų, bet nereabilitavo)</a:t>
            </a:r>
            <a:endParaRPr lang="en-US" dirty="0"/>
          </a:p>
        </p:txBody>
      </p:sp>
    </p:spTree>
    <p:extLst>
      <p:ext uri="{BB962C8B-B14F-4D97-AF65-F5344CB8AC3E}">
        <p14:creationId xmlns:p14="http://schemas.microsoft.com/office/powerpoint/2010/main" val="3524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Roko maršai per Lietuvą</a:t>
            </a:r>
            <a:endParaRPr lang="en-US" dirty="0"/>
          </a:p>
        </p:txBody>
      </p:sp>
      <p:sp>
        <p:nvSpPr>
          <p:cNvPr id="3" name="Turinio vietos rezervavimo ženklas 2"/>
          <p:cNvSpPr>
            <a:spLocks noGrp="1"/>
          </p:cNvSpPr>
          <p:nvPr>
            <p:ph sz="half" idx="1"/>
          </p:nvPr>
        </p:nvSpPr>
        <p:spPr/>
        <p:txBody>
          <a:bodyPr/>
          <a:lstStyle/>
          <a:p>
            <a:r>
              <a:rPr lang="lt-LT" dirty="0">
                <a:hlinkClick r:id="rId2"/>
              </a:rPr>
              <a:t>https://www.youtube.com/watch?v=ScPPX56ssmY</a:t>
            </a:r>
            <a:endParaRPr lang="lt-LT" dirty="0"/>
          </a:p>
          <a:p>
            <a:r>
              <a:rPr lang="lt-LT" dirty="0"/>
              <a:t>„Antis“</a:t>
            </a:r>
          </a:p>
          <a:p>
            <a:r>
              <a:rPr lang="lt-LT" dirty="0"/>
              <a:t>„</a:t>
            </a:r>
            <a:r>
              <a:rPr lang="lt-LT" dirty="0" err="1"/>
              <a:t>Kardiofonas</a:t>
            </a:r>
            <a:r>
              <a:rPr lang="lt-LT" dirty="0"/>
              <a:t>“</a:t>
            </a:r>
            <a:endParaRPr lang="en-US" dirty="0"/>
          </a:p>
        </p:txBody>
      </p:sp>
      <p:pic>
        <p:nvPicPr>
          <p:cNvPr id="5" name="Turinio vietos rezervavimo ženklas 4"/>
          <p:cNvPicPr>
            <a:picLocks noGrp="1" noChangeAspect="1"/>
          </p:cNvPicPr>
          <p:nvPr>
            <p:ph sz="half" idx="2"/>
          </p:nvPr>
        </p:nvPicPr>
        <p:blipFill>
          <a:blip r:embed="rId3"/>
          <a:stretch>
            <a:fillRect/>
          </a:stretch>
        </p:blipFill>
        <p:spPr>
          <a:xfrm>
            <a:off x="7227732" y="329800"/>
            <a:ext cx="4126067" cy="5847163"/>
          </a:xfrm>
          <a:prstGeom prst="rect">
            <a:avLst/>
          </a:prstGeom>
        </p:spPr>
      </p:pic>
    </p:spTree>
    <p:extLst>
      <p:ext uri="{BB962C8B-B14F-4D97-AF65-F5344CB8AC3E}">
        <p14:creationId xmlns:p14="http://schemas.microsoft.com/office/powerpoint/2010/main" val="413260130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1580</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Verdana</vt:lpstr>
      <vt:lpstr>„Office“ tema</vt:lpstr>
      <vt:lpstr>1. LPS įkūrimo aplinkybės ir siekiai. Baltijos kelio reikšmė.  A. Brazauskas ir V. Lansbergis  2. 1990 03 11 Lietuvos Nepriklausomybės atkūrimo aplinkybės ir jos įgyvendinimo sunkumai. 1991 01 13 įvykių reikšmė Lietuvos istorijai</vt:lpstr>
      <vt:lpstr>Pertvarka ir Lietuva</vt:lpstr>
      <vt:lpstr>Lietuvos persitvarkymo sąjūdis (LPS )</vt:lpstr>
      <vt:lpstr>Lietuvos persitvarkymo sąjūdis (LPS )</vt:lpstr>
      <vt:lpstr>LPS iniciatyvinė grupė</vt:lpstr>
      <vt:lpstr>LPS Telšiuose</vt:lpstr>
      <vt:lpstr>Visuomenės pakilimas – „Dainuojanti revoliucija“</vt:lpstr>
      <vt:lpstr>Sąjūdžio pasiekimai</vt:lpstr>
      <vt:lpstr>Roko maršai per Lietuvą</vt:lpstr>
      <vt:lpstr>Visuomenės pakilimas – „Dainuojanti revoliucija“</vt:lpstr>
      <vt:lpstr>M. Gorbačiovo vizitas Lietuvoje</vt:lpstr>
      <vt:lpstr>LKP likimas</vt:lpstr>
      <vt:lpstr>Dvi skirtingos pozicijos dėl Lietuvos ateities</vt:lpstr>
      <vt:lpstr>1990-03-11 Nepriklausomybės aktas</vt:lpstr>
      <vt:lpstr>Namų darbai</vt:lpstr>
      <vt:lpstr>2. 1990 03 11 Lietuvos Nepriklausomybės atkūrimo aplinkybės ir jos įgyvendinimo sunkumai.  1991 01 13 įvykių reikšmė Lietuvos istorijai</vt:lpstr>
      <vt:lpstr>1990-03-11 akto paskelbimo aplinkybės</vt:lpstr>
      <vt:lpstr>    1990-03-11 Lietuvos nepriklausomybės aktas</vt:lpstr>
      <vt:lpstr>Simbolika</vt:lpstr>
      <vt:lpstr>Svarbu</vt:lpstr>
      <vt:lpstr>Pirmosios problemos</vt:lpstr>
      <vt:lpstr>Įvykiai prieš 1991m. sausio 13 dieną </vt:lpstr>
      <vt:lpstr>1991m. Sausio 13d. įvykiai</vt:lpstr>
      <vt:lpstr>LR Seimo rūmų gynimas, sausio 13d. aukų laidotuvės</vt:lpstr>
      <vt:lpstr>1991m. vasario 9d. referendumas</vt:lpstr>
      <vt:lpstr>Sąvokos</vt:lpstr>
      <vt:lpstr>Namų darbai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LPS įkūrimo aplinkybės ir siekiai. Baltijos kelio reikšmė. A. Brazauskas ir V. Lansbergis 1990 03 11 Lietuvos Nepriklausomybės atkūrimo aplinkybės ir jos įgyvendinimo sunkumai. 1991 01 13 įvykių reikšmė. Lietuvos istorijai</dc:title>
  <dc:creator>Vida U</dc:creator>
  <cp:lastModifiedBy>Mantas Vilčinskas</cp:lastModifiedBy>
  <cp:revision>26</cp:revision>
  <dcterms:created xsi:type="dcterms:W3CDTF">2020-04-06T15:23:01Z</dcterms:created>
  <dcterms:modified xsi:type="dcterms:W3CDTF">2020-04-14T19:46:12Z</dcterms:modified>
</cp:coreProperties>
</file>