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70" r:id="rId10"/>
    <p:sldId id="275" r:id="rId11"/>
    <p:sldId id="276" r:id="rId12"/>
    <p:sldId id="277" r:id="rId13"/>
    <p:sldId id="278" r:id="rId14"/>
    <p:sldId id="279" r:id="rId15"/>
    <p:sldId id="268" r:id="rId16"/>
    <p:sldId id="280" r:id="rId17"/>
    <p:sldId id="269" r:id="rId18"/>
    <p:sldId id="273" r:id="rId19"/>
    <p:sldId id="272" r:id="rId20"/>
    <p:sldId id="2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BDA3FB-E797-4883-A87A-8C105451D42B}" v="1" dt="2020-04-06T15:18:14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tas Vilčinskas" userId="f535157fa466583a" providerId="LiveId" clId="{97BDA3FB-E797-4883-A87A-8C105451D42B}"/>
    <pc:docChg chg="custSel addSld modSld">
      <pc:chgData name="Mantas Vilčinskas" userId="f535157fa466583a" providerId="LiveId" clId="{97BDA3FB-E797-4883-A87A-8C105451D42B}" dt="2020-04-06T15:18:14.760" v="4" actId="27636"/>
      <pc:docMkLst>
        <pc:docMk/>
      </pc:docMkLst>
      <pc:sldChg chg="modSp add">
        <pc:chgData name="Mantas Vilčinskas" userId="f535157fa466583a" providerId="LiveId" clId="{97BDA3FB-E797-4883-A87A-8C105451D42B}" dt="2020-04-06T15:18:14.682" v="1" actId="27636"/>
        <pc:sldMkLst>
          <pc:docMk/>
          <pc:sldMk cId="1295137063" sldId="262"/>
        </pc:sldMkLst>
        <pc:spChg chg="mod">
          <ac:chgData name="Mantas Vilčinskas" userId="f535157fa466583a" providerId="LiveId" clId="{97BDA3FB-E797-4883-A87A-8C105451D42B}" dt="2020-04-06T15:18:14.682" v="1" actId="27636"/>
          <ac:spMkLst>
            <pc:docMk/>
            <pc:sldMk cId="1295137063" sldId="262"/>
            <ac:spMk id="2" creationId="{00000000-0000-0000-0000-000000000000}"/>
          </ac:spMkLst>
        </pc:spChg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639126263" sldId="268"/>
        </pc:sldMkLst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1078525278" sldId="269"/>
        </pc:sldMkLst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2249787134" sldId="270"/>
        </pc:sldMkLst>
      </pc:sldChg>
      <pc:sldChg chg="modSp add">
        <pc:chgData name="Mantas Vilčinskas" userId="f535157fa466583a" providerId="LiveId" clId="{97BDA3FB-E797-4883-A87A-8C105451D42B}" dt="2020-04-06T15:18:14.760" v="4" actId="27636"/>
        <pc:sldMkLst>
          <pc:docMk/>
          <pc:sldMk cId="3579145881" sldId="272"/>
        </pc:sldMkLst>
        <pc:spChg chg="mod">
          <ac:chgData name="Mantas Vilčinskas" userId="f535157fa466583a" providerId="LiveId" clId="{97BDA3FB-E797-4883-A87A-8C105451D42B}" dt="2020-04-06T15:18:14.760" v="4" actId="27636"/>
          <ac:spMkLst>
            <pc:docMk/>
            <pc:sldMk cId="3579145881" sldId="272"/>
            <ac:spMk id="6" creationId="{00000000-0000-0000-0000-000000000000}"/>
          </ac:spMkLst>
        </pc:spChg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1544001369" sldId="273"/>
        </pc:sldMkLst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3942439231" sldId="274"/>
        </pc:sldMkLst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2284331838" sldId="275"/>
        </pc:sldMkLst>
      </pc:sldChg>
      <pc:sldChg chg="modSp add">
        <pc:chgData name="Mantas Vilčinskas" userId="f535157fa466583a" providerId="LiveId" clId="{97BDA3FB-E797-4883-A87A-8C105451D42B}" dt="2020-04-06T15:18:14.735" v="2" actId="27636"/>
        <pc:sldMkLst>
          <pc:docMk/>
          <pc:sldMk cId="401190689" sldId="276"/>
        </pc:sldMkLst>
        <pc:spChg chg="mod">
          <ac:chgData name="Mantas Vilčinskas" userId="f535157fa466583a" providerId="LiveId" clId="{97BDA3FB-E797-4883-A87A-8C105451D42B}" dt="2020-04-06T15:18:14.735" v="2" actId="27636"/>
          <ac:spMkLst>
            <pc:docMk/>
            <pc:sldMk cId="401190689" sldId="276"/>
            <ac:spMk id="3" creationId="{00000000-0000-0000-0000-000000000000}"/>
          </ac:spMkLst>
        </pc:spChg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1890984934" sldId="277"/>
        </pc:sldMkLst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1599706021" sldId="278"/>
        </pc:sldMkLst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3367958219" sldId="279"/>
        </pc:sldMkLst>
      </pc:sldChg>
      <pc:sldChg chg="modSp add">
        <pc:chgData name="Mantas Vilčinskas" userId="f535157fa466583a" providerId="LiveId" clId="{97BDA3FB-E797-4883-A87A-8C105451D42B}" dt="2020-04-06T15:18:14.752" v="3" actId="27636"/>
        <pc:sldMkLst>
          <pc:docMk/>
          <pc:sldMk cId="2320699303" sldId="280"/>
        </pc:sldMkLst>
        <pc:spChg chg="mod">
          <ac:chgData name="Mantas Vilčinskas" userId="f535157fa466583a" providerId="LiveId" clId="{97BDA3FB-E797-4883-A87A-8C105451D42B}" dt="2020-04-06T15:18:14.752" v="3" actId="27636"/>
          <ac:spMkLst>
            <pc:docMk/>
            <pc:sldMk cId="2320699303" sldId="280"/>
            <ac:spMk id="3" creationId="{00000000-0000-0000-0000-000000000000}"/>
          </ac:spMkLst>
        </pc:spChg>
      </pc:sldChg>
      <pc:sldChg chg="add">
        <pc:chgData name="Mantas Vilčinskas" userId="f535157fa466583a" providerId="LiveId" clId="{97BDA3FB-E797-4883-A87A-8C105451D42B}" dt="2020-04-06T15:18:14.645" v="0"/>
        <pc:sldMkLst>
          <pc:docMk/>
          <pc:sldMk cId="2264453577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07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34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2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7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19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8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2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7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9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11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06F5E-5729-4F0D-A9C6-C03E2115B889}" type="datetimeFigureOut">
              <a:rPr lang="en-US" smtClean="0"/>
              <a:t>2020-04-06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0F4F2-87D8-442C-A5C5-16CAAC8CD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/>
              <a:t>Pertvarkos ir viešumo SSRS tikslai ir rezultatai</a:t>
            </a:r>
            <a:endParaRPr lang="en-US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/>
              <a:t>4A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262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lt-LT" dirty="0"/>
              <a:t>Nepasitenkinimo SSRS kontrole Rytų ir Centrinėje Europoje XX a. </a:t>
            </a:r>
            <a:r>
              <a:rPr lang="en-US" dirty="0"/>
              <a:t>9 </a:t>
            </a:r>
            <a:r>
              <a:rPr lang="lt-LT" dirty="0" err="1"/>
              <a:t>deš</a:t>
            </a:r>
            <a:r>
              <a:rPr lang="lt-LT" dirty="0"/>
              <a:t>. priežastys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</p:nvPr>
        </p:nvGraphicFramePr>
        <p:xfrm>
          <a:off x="1703511" y="2132857"/>
          <a:ext cx="8856984" cy="4536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2553">
                <a:tc>
                  <a:txBody>
                    <a:bodyPr/>
                    <a:lstStyle/>
                    <a:p>
                      <a:r>
                        <a:rPr lang="lt-LT" sz="2400" dirty="0"/>
                        <a:t>Politinės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Ekonominės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Socialinės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952">
                <a:tc>
                  <a:txBody>
                    <a:bodyPr/>
                    <a:lstStyle/>
                    <a:p>
                      <a:r>
                        <a:rPr lang="lt-LT" sz="2800" dirty="0"/>
                        <a:t>- Komunistinė diktatūra</a:t>
                      </a:r>
                    </a:p>
                    <a:p>
                      <a:r>
                        <a:rPr lang="lt-LT" sz="2800" dirty="0"/>
                        <a:t>- Represijų aparato savivalė</a:t>
                      </a:r>
                    </a:p>
                    <a:p>
                      <a:r>
                        <a:rPr lang="lt-LT" sz="2800" dirty="0"/>
                        <a:t>- Okupacinės kariuomenės buvimas</a:t>
                      </a:r>
                    </a:p>
                    <a:p>
                      <a:r>
                        <a:rPr lang="lt-LT" sz="2800" dirty="0"/>
                        <a:t>- Cenzūra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800" dirty="0"/>
                        <a:t>- Planinės ekonomikos neefektyvumas</a:t>
                      </a:r>
                    </a:p>
                    <a:p>
                      <a:r>
                        <a:rPr lang="lt-LT" sz="2800" dirty="0"/>
                        <a:t>- Privataus verslo ribojimas</a:t>
                      </a:r>
                    </a:p>
                    <a:p>
                      <a:r>
                        <a:rPr lang="lt-LT" sz="2800" dirty="0"/>
                        <a:t>- Žemas gyvenimo lygis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800" dirty="0"/>
                        <a:t>- Persekiojimai dėl religijos</a:t>
                      </a:r>
                    </a:p>
                    <a:p>
                      <a:r>
                        <a:rPr lang="lt-LT" sz="2800" dirty="0"/>
                        <a:t>- Iškreiptas nacionalizmas – KP tikėjosi lojalumo ne žmogaus</a:t>
                      </a:r>
                      <a:r>
                        <a:rPr lang="lt-LT" sz="2800" baseline="0" dirty="0"/>
                        <a:t> tautybei, bet komunizmui ir SSRS</a:t>
                      </a:r>
                      <a:endParaRPr lang="lt-L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331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Įvykiai Lenkijoje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1978 m. – </a:t>
            </a:r>
            <a:r>
              <a:rPr lang="en-US" dirty="0" err="1"/>
              <a:t>Karolis</a:t>
            </a:r>
            <a:r>
              <a:rPr lang="en-US" dirty="0"/>
              <a:t> </a:t>
            </a:r>
            <a:r>
              <a:rPr lang="en-US" dirty="0" err="1"/>
              <a:t>Voityla</a:t>
            </a:r>
            <a:r>
              <a:rPr lang="en-US" dirty="0"/>
              <a:t> </a:t>
            </a:r>
            <a:r>
              <a:rPr lang="en-US" dirty="0" err="1"/>
              <a:t>tampa</a:t>
            </a:r>
            <a:r>
              <a:rPr lang="en-US" dirty="0"/>
              <a:t> </a:t>
            </a:r>
            <a:r>
              <a:rPr lang="en-US" dirty="0" err="1"/>
              <a:t>popie</a:t>
            </a:r>
            <a:r>
              <a:rPr lang="lt-LT" dirty="0"/>
              <a:t>ž</a:t>
            </a:r>
            <a:r>
              <a:rPr lang="en-US" dirty="0" err="1"/>
              <a:t>iumi</a:t>
            </a:r>
            <a:r>
              <a:rPr lang="en-US" dirty="0"/>
              <a:t> </a:t>
            </a:r>
            <a:r>
              <a:rPr lang="en-US" dirty="0" err="1"/>
              <a:t>Jonu</a:t>
            </a:r>
            <a:r>
              <a:rPr lang="en-US" dirty="0"/>
              <a:t> </a:t>
            </a:r>
            <a:r>
              <a:rPr lang="en-US" dirty="0" err="1"/>
              <a:t>Pauliu</a:t>
            </a:r>
            <a:r>
              <a:rPr lang="en-US" dirty="0"/>
              <a:t> II</a:t>
            </a:r>
          </a:p>
          <a:p>
            <a:r>
              <a:rPr lang="en-US" dirty="0"/>
              <a:t>1980 – 1981 m. – </a:t>
            </a:r>
            <a:r>
              <a:rPr lang="lt-LT" dirty="0"/>
              <a:t>„Solidarumas“;  karinės padėties įvedimas</a:t>
            </a:r>
          </a:p>
          <a:p>
            <a:r>
              <a:rPr lang="en-US" dirty="0"/>
              <a:t>1988 – 1989 m. – </a:t>
            </a:r>
            <a:r>
              <a:rPr lang="en-US" dirty="0" err="1"/>
              <a:t>streik</a:t>
            </a:r>
            <a:r>
              <a:rPr lang="lt-LT" dirty="0"/>
              <a:t>ų banga</a:t>
            </a:r>
          </a:p>
          <a:p>
            <a:r>
              <a:rPr lang="en-US" dirty="0"/>
              <a:t>1990 m. – </a:t>
            </a:r>
            <a:r>
              <a:rPr lang="en-US" dirty="0" err="1"/>
              <a:t>visuotiniai</a:t>
            </a:r>
            <a:r>
              <a:rPr lang="en-US" dirty="0"/>
              <a:t> </a:t>
            </a:r>
            <a:r>
              <a:rPr lang="en-US" dirty="0" err="1"/>
              <a:t>prezidento</a:t>
            </a:r>
            <a:r>
              <a:rPr lang="en-US" dirty="0"/>
              <a:t> </a:t>
            </a:r>
            <a:r>
              <a:rPr lang="en-US" dirty="0" err="1"/>
              <a:t>rinkimai</a:t>
            </a:r>
            <a:r>
              <a:rPr lang="en-US" dirty="0"/>
              <a:t>; </a:t>
            </a:r>
            <a:r>
              <a:rPr lang="en-US" dirty="0" err="1"/>
              <a:t>Lechas</a:t>
            </a:r>
            <a:r>
              <a:rPr lang="en-US" dirty="0"/>
              <a:t> </a:t>
            </a:r>
            <a:r>
              <a:rPr lang="en-US" dirty="0" err="1"/>
              <a:t>Valensa</a:t>
            </a:r>
            <a:endParaRPr lang="en-US" dirty="0"/>
          </a:p>
          <a:p>
            <a:r>
              <a:rPr lang="en-US" dirty="0" err="1"/>
              <a:t>Lenkija</a:t>
            </a:r>
            <a:r>
              <a:rPr lang="en-US" dirty="0"/>
              <a:t> – </a:t>
            </a:r>
            <a:r>
              <a:rPr lang="en-US" dirty="0" err="1"/>
              <a:t>sovietin</a:t>
            </a:r>
            <a:r>
              <a:rPr lang="lt-LT" dirty="0"/>
              <a:t>ės sistemos subyrėjimo </a:t>
            </a:r>
            <a:r>
              <a:rPr lang="lt-LT" b="1" dirty="0"/>
              <a:t>katalizatorius</a:t>
            </a:r>
          </a:p>
        </p:txBody>
      </p:sp>
    </p:spTree>
    <p:extLst>
      <p:ext uri="{BB962C8B-B14F-4D97-AF65-F5344CB8AC3E}">
        <p14:creationId xmlns:p14="http://schemas.microsoft.com/office/powerpoint/2010/main" val="401190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Įvykiai Lenkijoje</a:t>
            </a:r>
          </a:p>
        </p:txBody>
      </p:sp>
      <p:sp>
        <p:nvSpPr>
          <p:cNvPr id="7" name="Teksto vietos rezervavimo ženklas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lt-LT" sz="2800" dirty="0"/>
              <a:t>Jonas Paulius II</a:t>
            </a:r>
          </a:p>
        </p:txBody>
      </p:sp>
      <p:sp>
        <p:nvSpPr>
          <p:cNvPr id="8" name="Turinio vietos rezervavimo ženklas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Teksto vietos rezervavimo ženklas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lt-LT" sz="2800" dirty="0" err="1"/>
              <a:t>Lechas</a:t>
            </a:r>
            <a:r>
              <a:rPr lang="lt-LT" sz="2800" dirty="0"/>
              <a:t> Valensa</a:t>
            </a:r>
          </a:p>
        </p:txBody>
      </p:sp>
      <p:sp>
        <p:nvSpPr>
          <p:cNvPr id="10" name="Turinio vietos rezervavimo ženklas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024" y="2147360"/>
            <a:ext cx="3722776" cy="43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026" y="2284944"/>
            <a:ext cx="4515966" cy="352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0984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ntraštė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„Aksominės revoliucijos“</a:t>
            </a:r>
          </a:p>
        </p:txBody>
      </p:sp>
      <p:sp>
        <p:nvSpPr>
          <p:cNvPr id="8" name="Turinio vietos rezervavimo ženklas 7"/>
          <p:cNvSpPr>
            <a:spLocks noGrp="1"/>
          </p:cNvSpPr>
          <p:nvPr>
            <p:ph idx="1"/>
          </p:nvPr>
        </p:nvSpPr>
        <p:spPr>
          <a:xfrm>
            <a:off x="1703512" y="1600201"/>
            <a:ext cx="8856984" cy="4525963"/>
          </a:xfrm>
        </p:spPr>
        <p:txBody>
          <a:bodyPr/>
          <a:lstStyle/>
          <a:p>
            <a:r>
              <a:rPr lang="en-US" dirty="0"/>
              <a:t>1988 m. – </a:t>
            </a:r>
            <a:r>
              <a:rPr lang="en-US" dirty="0" err="1"/>
              <a:t>paskelbiama</a:t>
            </a:r>
            <a:r>
              <a:rPr lang="en-US" dirty="0"/>
              <a:t> </a:t>
            </a:r>
            <a:r>
              <a:rPr lang="en-US" dirty="0" err="1"/>
              <a:t>apie</a:t>
            </a:r>
            <a:r>
              <a:rPr lang="en-US" dirty="0"/>
              <a:t> soviet</a:t>
            </a:r>
            <a:r>
              <a:rPr lang="lt-LT" dirty="0"/>
              <a:t>ų kariuomenės išvedimą iš Afganistano</a:t>
            </a:r>
          </a:p>
          <a:p>
            <a:r>
              <a:rPr lang="en-US" dirty="0"/>
              <a:t>1989 – 1990 m. – </a:t>
            </a:r>
            <a:r>
              <a:rPr lang="en-US" dirty="0" err="1"/>
              <a:t>soc.</a:t>
            </a:r>
            <a:r>
              <a:rPr lang="en-US" dirty="0"/>
              <a:t> </a:t>
            </a:r>
            <a:r>
              <a:rPr lang="lt-LT" dirty="0"/>
              <a:t>šalyse masiniai judėjimai už laisvę ir demokratiją</a:t>
            </a:r>
          </a:p>
          <a:p>
            <a:r>
              <a:rPr lang="lt-LT" dirty="0"/>
              <a:t>Gorbačiovas atsisako Brežnevo doktrinos</a:t>
            </a:r>
            <a:endParaRPr lang="en-US" dirty="0"/>
          </a:p>
          <a:p>
            <a:r>
              <a:rPr lang="en-US" dirty="0"/>
              <a:t>K</a:t>
            </a:r>
            <a:r>
              <a:rPr lang="lt-LT" dirty="0" err="1"/>
              <a:t>omunistiniai</a:t>
            </a:r>
            <a:r>
              <a:rPr lang="lt-LT" dirty="0"/>
              <a:t> režimai tose šalyse greitai žlunga</a:t>
            </a:r>
            <a:r>
              <a:rPr lang="en-US" dirty="0"/>
              <a:t> be </a:t>
            </a:r>
            <a:r>
              <a:rPr lang="en-US" dirty="0" err="1"/>
              <a:t>kraujo</a:t>
            </a:r>
            <a:r>
              <a:rPr lang="en-US" dirty="0"/>
              <a:t> </a:t>
            </a:r>
            <a:r>
              <a:rPr lang="en-US" dirty="0" err="1"/>
              <a:t>praliejimo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lt-LT" dirty="0"/>
              <a:t>š</a:t>
            </a:r>
            <a:r>
              <a:rPr lang="en-US" dirty="0" err="1"/>
              <a:t>skyrus</a:t>
            </a:r>
            <a:r>
              <a:rPr lang="en-US" dirty="0"/>
              <a:t> </a:t>
            </a:r>
            <a:r>
              <a:rPr lang="en-US" dirty="0" err="1"/>
              <a:t>Rumuni</a:t>
            </a:r>
            <a:r>
              <a:rPr lang="lt-LT" dirty="0"/>
              <a:t>ją)</a:t>
            </a:r>
          </a:p>
          <a:p>
            <a:r>
              <a:rPr lang="lt-LT" dirty="0" err="1"/>
              <a:t>T.y</a:t>
            </a:r>
            <a:r>
              <a:rPr lang="lt-LT" dirty="0"/>
              <a:t>. </a:t>
            </a:r>
            <a:r>
              <a:rPr lang="lt-LT" b="1" dirty="0"/>
              <a:t>„Griūties efektas“</a:t>
            </a:r>
            <a:endParaRPr lang="en-US" b="1" dirty="0"/>
          </a:p>
          <a:p>
            <a:endParaRPr lang="lt-LT" dirty="0"/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99706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980728"/>
          </a:xfrm>
        </p:spPr>
        <p:txBody>
          <a:bodyPr>
            <a:normAutofit/>
          </a:bodyPr>
          <a:lstStyle/>
          <a:p>
            <a:r>
              <a:rPr lang="lt-LT" dirty="0"/>
              <a:t>Vokietija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981200" y="764704"/>
            <a:ext cx="8686800" cy="5616624"/>
          </a:xfrm>
        </p:spPr>
        <p:txBody>
          <a:bodyPr/>
          <a:lstStyle/>
          <a:p>
            <a:r>
              <a:rPr lang="en-US" b="1" u="sng" dirty="0"/>
              <a:t>1989</a:t>
            </a:r>
            <a:r>
              <a:rPr lang="en-US" dirty="0"/>
              <a:t> m. – </a:t>
            </a:r>
            <a:r>
              <a:rPr lang="en-US" dirty="0" err="1"/>
              <a:t>Berlyno</a:t>
            </a:r>
            <a:r>
              <a:rPr lang="en-US" dirty="0"/>
              <a:t> </a:t>
            </a:r>
            <a:r>
              <a:rPr lang="en-US" dirty="0" err="1"/>
              <a:t>sienos</a:t>
            </a:r>
            <a:r>
              <a:rPr lang="en-US" dirty="0"/>
              <a:t> </a:t>
            </a:r>
            <a:r>
              <a:rPr lang="en-US" dirty="0" err="1"/>
              <a:t>griuvimas</a:t>
            </a:r>
            <a:r>
              <a:rPr lang="en-US" dirty="0"/>
              <a:t> </a:t>
            </a:r>
          </a:p>
          <a:p>
            <a:r>
              <a:rPr lang="en-US" dirty="0"/>
              <a:t>1990 m. – VDR </a:t>
            </a:r>
            <a:r>
              <a:rPr lang="en-US" dirty="0" err="1"/>
              <a:t>ir</a:t>
            </a:r>
            <a:r>
              <a:rPr lang="en-US" dirty="0"/>
              <a:t> VFR </a:t>
            </a:r>
            <a:r>
              <a:rPr lang="en-US" dirty="0" err="1"/>
              <a:t>susijungimas</a:t>
            </a:r>
            <a:r>
              <a:rPr lang="lt-LT" dirty="0"/>
              <a:t>; Naujosios Europos Paryžiaus chartija </a:t>
            </a:r>
            <a:r>
              <a:rPr lang="lt-LT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p. 202 – 5 </a:t>
            </a:r>
            <a:r>
              <a:rPr lang="en-US" dirty="0" err="1">
                <a:solidFill>
                  <a:srgbClr val="FF0000"/>
                </a:solidFill>
              </a:rPr>
              <a:t>dok</a:t>
            </a:r>
            <a:r>
              <a:rPr lang="en-US" dirty="0">
                <a:solidFill>
                  <a:srgbClr val="FF0000"/>
                </a:solidFill>
              </a:rPr>
              <a:t>.)</a:t>
            </a:r>
          </a:p>
          <a:p>
            <a:r>
              <a:rPr lang="en-US" dirty="0" err="1"/>
              <a:t>Komunistin</a:t>
            </a:r>
            <a:r>
              <a:rPr lang="lt-LT" dirty="0"/>
              <a:t>ės sistemos Rytų Europoje žlugimas</a:t>
            </a:r>
            <a:endParaRPr lang="en-US" dirty="0"/>
          </a:p>
          <a:p>
            <a:r>
              <a:rPr lang="en-US" b="1" u="sng" dirty="0"/>
              <a:t>1991</a:t>
            </a:r>
            <a:r>
              <a:rPr lang="en-US" dirty="0"/>
              <a:t> m. – VSO </a:t>
            </a:r>
            <a:r>
              <a:rPr lang="en-US" dirty="0" err="1"/>
              <a:t>paleidimas</a:t>
            </a:r>
            <a:r>
              <a:rPr lang="lt-LT" dirty="0"/>
              <a:t> </a:t>
            </a:r>
            <a:r>
              <a:rPr lang="lt-LT" dirty="0">
                <a:solidFill>
                  <a:srgbClr val="FF0000"/>
                </a:solidFill>
              </a:rPr>
              <a:t>(Šaltojo karo pabaiga)</a:t>
            </a:r>
          </a:p>
          <a:p>
            <a:endParaRPr lang="en-US" dirty="0"/>
          </a:p>
          <a:p>
            <a:endParaRPr lang="lt-LT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8" y="3756698"/>
            <a:ext cx="4779520" cy="2995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7958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Čekoslovakija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1993 m. – </a:t>
            </a:r>
            <a:r>
              <a:rPr lang="en-US" dirty="0" err="1"/>
              <a:t>padalijimas</a:t>
            </a:r>
            <a:r>
              <a:rPr lang="en-US" dirty="0"/>
              <a:t> </a:t>
            </a:r>
            <a:r>
              <a:rPr lang="lt-LT" dirty="0"/>
              <a:t>į Čekiją ir Slovakiją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39126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Jugoslavija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u="sng" dirty="0"/>
              <a:t>Žlugus susikūrė eilė valstybių: </a:t>
            </a:r>
          </a:p>
          <a:p>
            <a:pPr marL="0" indent="0">
              <a:buNone/>
            </a:pPr>
            <a:r>
              <a:rPr lang="lt-LT" dirty="0"/>
              <a:t>Bosnija ir </a:t>
            </a:r>
            <a:r>
              <a:rPr lang="lt-LT" dirty="0" err="1"/>
              <a:t>Hercogovina</a:t>
            </a:r>
            <a:r>
              <a:rPr lang="lt-LT" dirty="0"/>
              <a:t> (</a:t>
            </a:r>
            <a:r>
              <a:rPr lang="lt-LT" dirty="0" err="1"/>
              <a:t>sost</a:t>
            </a:r>
            <a:r>
              <a:rPr lang="lt-LT" dirty="0"/>
              <a:t>. Sarajevas),</a:t>
            </a:r>
          </a:p>
          <a:p>
            <a:pPr marL="0" indent="0">
              <a:buNone/>
            </a:pPr>
            <a:r>
              <a:rPr lang="lt-LT"/>
              <a:t>Juodkalnija </a:t>
            </a:r>
            <a:r>
              <a:rPr lang="lt-LT" dirty="0"/>
              <a:t>(</a:t>
            </a:r>
            <a:r>
              <a:rPr lang="lt-LT" dirty="0" err="1"/>
              <a:t>sost</a:t>
            </a:r>
            <a:r>
              <a:rPr lang="lt-LT" dirty="0"/>
              <a:t>. </a:t>
            </a:r>
            <a:r>
              <a:rPr lang="lt-LT" dirty="0" err="1"/>
              <a:t>Podgorica</a:t>
            </a:r>
            <a:r>
              <a:rPr lang="lt-LT" dirty="0"/>
              <a:t>), </a:t>
            </a:r>
          </a:p>
          <a:p>
            <a:pPr marL="0" indent="0">
              <a:buNone/>
            </a:pPr>
            <a:r>
              <a:rPr lang="lt-LT" dirty="0"/>
              <a:t>Kroatija (</a:t>
            </a:r>
            <a:r>
              <a:rPr lang="lt-LT" dirty="0" err="1"/>
              <a:t>sost</a:t>
            </a:r>
            <a:r>
              <a:rPr lang="lt-LT" dirty="0"/>
              <a:t>. Zagrebas), </a:t>
            </a:r>
          </a:p>
          <a:p>
            <a:pPr marL="0" indent="0">
              <a:buNone/>
            </a:pPr>
            <a:r>
              <a:rPr lang="lt-LT" dirty="0"/>
              <a:t>Makedonija (</a:t>
            </a:r>
            <a:r>
              <a:rPr lang="lt-LT" dirty="0" err="1"/>
              <a:t>sost</a:t>
            </a:r>
            <a:r>
              <a:rPr lang="lt-LT" dirty="0"/>
              <a:t>. </a:t>
            </a:r>
            <a:r>
              <a:rPr lang="lt-LT" dirty="0" err="1"/>
              <a:t>Skopjė</a:t>
            </a:r>
            <a:r>
              <a:rPr lang="lt-LT" dirty="0"/>
              <a:t>),</a:t>
            </a:r>
          </a:p>
          <a:p>
            <a:pPr marL="0" indent="0">
              <a:buNone/>
            </a:pPr>
            <a:r>
              <a:rPr lang="lt-LT" dirty="0"/>
              <a:t>Serbija (</a:t>
            </a:r>
            <a:r>
              <a:rPr lang="lt-LT" dirty="0" err="1"/>
              <a:t>sost</a:t>
            </a:r>
            <a:r>
              <a:rPr lang="lt-LT" dirty="0"/>
              <a:t>. Belgradas), </a:t>
            </a:r>
          </a:p>
          <a:p>
            <a:pPr marL="0" indent="0">
              <a:buNone/>
            </a:pPr>
            <a:r>
              <a:rPr lang="lt-LT" dirty="0"/>
              <a:t>Slovėnija (Liubliana)</a:t>
            </a:r>
          </a:p>
          <a:p>
            <a:pPr marL="0" indent="0">
              <a:buNone/>
            </a:pPr>
            <a:r>
              <a:rPr lang="lt-LT" dirty="0"/>
              <a:t>Kosovas (</a:t>
            </a:r>
            <a:r>
              <a:rPr lang="lt-LT" dirty="0" err="1"/>
              <a:t>Priština</a:t>
            </a:r>
            <a:r>
              <a:rPr lang="lt-LT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320699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4" y="242372"/>
            <a:ext cx="8327134" cy="6615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8525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Už Europos ribų</a:t>
            </a:r>
          </a:p>
        </p:txBody>
      </p:sp>
      <p:sp>
        <p:nvSpPr>
          <p:cNvPr id="5" name="Turinio vietos rezervavimo ženklas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Dauguma – komunistinių režimų žlugo</a:t>
            </a:r>
          </a:p>
          <a:p>
            <a:r>
              <a:rPr lang="lt-LT" dirty="0"/>
              <a:t>Dalis – bando prisitaikyti</a:t>
            </a:r>
          </a:p>
          <a:p>
            <a:pPr>
              <a:buFontTx/>
              <a:buChar char="-"/>
            </a:pPr>
            <a:r>
              <a:rPr lang="lt-LT" dirty="0"/>
              <a:t>Šiaurės Korėja – uždara, skurdi, bet grasinanti branduoliniu ginklu</a:t>
            </a:r>
          </a:p>
          <a:p>
            <a:pPr>
              <a:buFontTx/>
              <a:buChar char="-"/>
            </a:pPr>
            <a:r>
              <a:rPr lang="lt-LT" dirty="0"/>
              <a:t>Kinija – privati nuosavybė, rinkos ekonomika, bet valdžia – KP rankose</a:t>
            </a:r>
          </a:p>
          <a:p>
            <a:pPr>
              <a:buFontTx/>
              <a:buChar char="-"/>
            </a:pPr>
            <a:r>
              <a:rPr lang="lt-LT" dirty="0"/>
              <a:t>Kuba – komunistinė diktatūra</a:t>
            </a:r>
          </a:p>
        </p:txBody>
      </p:sp>
    </p:spTree>
    <p:extLst>
      <p:ext uri="{BB962C8B-B14F-4D97-AF65-F5344CB8AC3E}">
        <p14:creationId xmlns:p14="http://schemas.microsoft.com/office/powerpoint/2010/main" val="1544001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052736"/>
          </a:xfrm>
        </p:spPr>
        <p:txBody>
          <a:bodyPr>
            <a:normAutofit/>
          </a:bodyPr>
          <a:lstStyle/>
          <a:p>
            <a:r>
              <a:rPr lang="lt-LT" dirty="0"/>
              <a:t>Šaltojo karo padariniai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idx="1"/>
          </p:nvPr>
        </p:nvSpPr>
        <p:spPr>
          <a:xfrm>
            <a:off x="1524000" y="836712"/>
            <a:ext cx="8964488" cy="5760640"/>
          </a:xfrm>
        </p:spPr>
        <p:txBody>
          <a:bodyPr>
            <a:normAutofit/>
          </a:bodyPr>
          <a:lstStyle/>
          <a:p>
            <a:r>
              <a:rPr lang="lt-LT" dirty="0"/>
              <a:t>Sunyko dvipolis (SSRS – JAV) galios modelis, atsiranda </a:t>
            </a:r>
            <a:r>
              <a:rPr lang="lt-LT" dirty="0" err="1"/>
              <a:t>daugiapolis</a:t>
            </a:r>
            <a:r>
              <a:rPr lang="lt-LT" dirty="0"/>
              <a:t> (JAV – ES – Kinija – Japonija – Rusija)</a:t>
            </a:r>
          </a:p>
          <a:p>
            <a:r>
              <a:rPr lang="lt-LT" dirty="0"/>
              <a:t>Daugumoje valstybių – demokratinis valdymo modelis</a:t>
            </a:r>
          </a:p>
          <a:p>
            <a:r>
              <a:rPr lang="lt-LT" dirty="0"/>
              <a:t>Užsienio politiką iš esmės lemia ekonominiai interesai</a:t>
            </a:r>
          </a:p>
          <a:p>
            <a:r>
              <a:rPr lang="lt-LT" dirty="0"/>
              <a:t>Politinės, ekonominės tarptautinės organizacijos, prielaidos suvienyti Europą</a:t>
            </a:r>
          </a:p>
          <a:p>
            <a:r>
              <a:rPr lang="lt-LT" dirty="0"/>
              <a:t>Stiprėjantis valstybių dialogas</a:t>
            </a:r>
          </a:p>
          <a:p>
            <a:r>
              <a:rPr lang="lt-LT" dirty="0"/>
              <a:t>Sumažėjusi globalaus branduolinio karo įtampa</a:t>
            </a:r>
          </a:p>
          <a:p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79145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Pertvarkos ir viešumo politika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04949" y="1825625"/>
            <a:ext cx="6740433" cy="4351338"/>
          </a:xfrm>
        </p:spPr>
        <p:txBody>
          <a:bodyPr>
            <a:normAutofit fontScale="92500" lnSpcReduction="10000"/>
          </a:bodyPr>
          <a:lstStyle/>
          <a:p>
            <a:r>
              <a:rPr lang="lt-LT" dirty="0"/>
              <a:t>Nuo 1985m. – SSKP Generalinis sekretorius – M. Gorbačiovas</a:t>
            </a:r>
          </a:p>
          <a:p>
            <a:r>
              <a:rPr lang="lt-LT" dirty="0"/>
              <a:t>Jis – pertvarkos ir viešumo politikos SSRS iniciatorius</a:t>
            </a:r>
          </a:p>
          <a:p>
            <a:r>
              <a:rPr lang="lt-L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Pertvarka</a:t>
            </a:r>
            <a:r>
              <a:rPr lang="lt-LT" dirty="0"/>
              <a:t> (</a:t>
            </a:r>
            <a:r>
              <a:rPr lang="lt-LT" dirty="0" err="1"/>
              <a:t>perestroika</a:t>
            </a:r>
            <a:r>
              <a:rPr lang="lt-LT" dirty="0"/>
              <a:t>) – reformų politika, siekiant pakelti ekonomikos lygį ir demokratizuoti SSRS</a:t>
            </a:r>
          </a:p>
          <a:p>
            <a:r>
              <a:rPr lang="lt-L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Viešumas</a:t>
            </a:r>
            <a:r>
              <a:rPr lang="lt-LT" dirty="0"/>
              <a:t> (</a:t>
            </a:r>
            <a:r>
              <a:rPr lang="lt-LT" dirty="0" err="1"/>
              <a:t>glasnost</a:t>
            </a:r>
            <a:r>
              <a:rPr lang="lt-LT" dirty="0"/>
              <a:t>) – politika, pagal kurią valdymo institucijos ėmė siekti atvirumo, žmonės ir organizacijos gavo teisę laisvai diskutuoti politiniais ir kitais klausimais</a:t>
            </a:r>
          </a:p>
        </p:txBody>
      </p:sp>
      <p:pic>
        <p:nvPicPr>
          <p:cNvPr id="5" name="Turinio vietos rezervavimo ženklas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32766" y="1998617"/>
            <a:ext cx="4344665" cy="3009083"/>
          </a:xfrm>
          <a:prstGeom prst="rect">
            <a:avLst/>
          </a:prstGeom>
        </p:spPr>
      </p:pic>
      <p:sp>
        <p:nvSpPr>
          <p:cNvPr id="11" name="Rodyklė dešinėn 10"/>
          <p:cNvSpPr/>
          <p:nvPr/>
        </p:nvSpPr>
        <p:spPr>
          <a:xfrm>
            <a:off x="2899954" y="2259874"/>
            <a:ext cx="4532812" cy="653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85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Problemos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lt-LT" dirty="0"/>
              <a:t>Pokomunistinės šalys išgyveno didžiulę ekonominę krizę. Didžiulė socialinė nelygybė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t-LT" dirty="0"/>
              <a:t>Vartotojiška visuomenė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t-LT" dirty="0"/>
              <a:t>Globalinė terorizmo grėsmė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t-LT" dirty="0"/>
              <a:t>Aplinkosaugos problemos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t-LT" dirty="0"/>
              <a:t>Valstybėms didelę įtaką daro galingos finansinės kompanijos</a:t>
            </a:r>
          </a:p>
          <a:p>
            <a:endParaRPr lang="lt-L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453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Pertvarkos politikos priežastys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1864814"/>
            <a:ext cx="10515600" cy="4351338"/>
          </a:xfrm>
        </p:spPr>
        <p:txBody>
          <a:bodyPr/>
          <a:lstStyle/>
          <a:p>
            <a:r>
              <a:rPr lang="lt-LT" dirty="0"/>
              <a:t>Gresiantis ekonominis krachas (neveiksni planinė ekonomika, grobstymai, didžiulės karinės, kosmosui, satelitams užsienyje remti skirtos lėšos)</a:t>
            </a:r>
          </a:p>
          <a:p>
            <a:r>
              <a:rPr lang="lt-LT" dirty="0"/>
              <a:t>Piliečių apatija (jokio iniciatyvumo, kūrybingumo)</a:t>
            </a:r>
          </a:p>
          <a:p>
            <a:r>
              <a:rPr lang="lt-LT" dirty="0"/>
              <a:t>SSRS, kaip didžiosios valstybės, statuso kritimas (dėl karo Afganistane, </a:t>
            </a:r>
            <a:r>
              <a:rPr lang="lt-LT" dirty="0" err="1"/>
              <a:t>nesugebėjimo</a:t>
            </a:r>
            <a:r>
              <a:rPr lang="lt-LT" dirty="0"/>
              <a:t> sukurti alternatyvos JAV „Žvaigždžių karams“ ir pan.)</a:t>
            </a:r>
          </a:p>
          <a:p>
            <a:endParaRPr lang="lt-LT" dirty="0"/>
          </a:p>
          <a:p>
            <a:r>
              <a:rPr lang="lt-L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Tikslas</a:t>
            </a:r>
            <a:r>
              <a:rPr lang="lt-LT" dirty="0"/>
              <a:t> – SSRS sustiprinimas</a:t>
            </a:r>
            <a:endParaRPr lang="en-US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2220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Pertvarka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dirty="0"/>
              <a:t>Į planinę ekonomiką įdiegiami rinkos ekonomikos bruožai. Leido:</a:t>
            </a:r>
          </a:p>
          <a:p>
            <a:pPr marL="0" indent="0">
              <a:buNone/>
            </a:pPr>
            <a:r>
              <a:rPr lang="lt-LT" dirty="0"/>
              <a:t>- imtis </a:t>
            </a:r>
            <a:r>
              <a:rPr lang="lt-LT" u="sng" dirty="0"/>
              <a:t>individualios veiklos </a:t>
            </a:r>
            <a:r>
              <a:rPr lang="lt-LT" dirty="0"/>
              <a:t>(megzti, siūti pardavimui, atidaryti privačias parduotuves, kavines ir pan.)</a:t>
            </a:r>
          </a:p>
          <a:p>
            <a:pPr marL="0" indent="0">
              <a:buNone/>
            </a:pPr>
            <a:r>
              <a:rPr lang="lt-LT" dirty="0"/>
              <a:t>- kurti </a:t>
            </a:r>
            <a:r>
              <a:rPr lang="lt-L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kooperatyvus</a:t>
            </a:r>
            <a:r>
              <a:rPr lang="lt-LT" dirty="0"/>
              <a:t> (keliems žmonėms, pvz., atidaryti kavinę)</a:t>
            </a:r>
          </a:p>
          <a:p>
            <a:pPr>
              <a:buFontTx/>
              <a:buChar char="-"/>
            </a:pPr>
            <a:r>
              <a:rPr lang="lt-LT" dirty="0"/>
              <a:t>pradėjo </a:t>
            </a:r>
            <a:r>
              <a:rPr lang="lt-L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privatizaciją, perėjimas prie rinkos ekonomikos (1990m.)</a:t>
            </a:r>
            <a:r>
              <a:rPr lang="lt-LT" dirty="0"/>
              <a:t> (tai buvo jau reformų pabaigoje, kai Gorbačiovas pamatė, kad kitos ekonominės reformos neveiksnios). </a:t>
            </a:r>
          </a:p>
          <a:p>
            <a:pPr marL="0" indent="0">
              <a:buNone/>
            </a:pPr>
            <a:endParaRPr lang="lt-LT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lt-L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Pasekmės: </a:t>
            </a:r>
          </a:p>
          <a:p>
            <a:pPr marL="514350" indent="-514350">
              <a:buAutoNum type="arabicPeriod"/>
            </a:pPr>
            <a:r>
              <a:rPr lang="lt-LT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 tai – </a:t>
            </a:r>
            <a:r>
              <a:rPr lang="lt-LT" i="1" dirty="0">
                <a:solidFill>
                  <a:srgbClr val="7030A0"/>
                </a:solidFill>
              </a:rPr>
              <a:t>pačios komunizmo sistemos ekonominių pamatų sunaikinimas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lt-LT" dirty="0"/>
              <a:t>didžiulis senosios kartos nomenklatūrininkų pasipriešinimas</a:t>
            </a:r>
          </a:p>
          <a:p>
            <a:pPr marL="514350" indent="-514350">
              <a:buAutoNum type="arabicPeriod"/>
            </a:pPr>
            <a:endParaRPr lang="lt-LT" i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03494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91441"/>
            <a:ext cx="10515600" cy="927462"/>
          </a:xfrm>
        </p:spPr>
        <p:txBody>
          <a:bodyPr/>
          <a:lstStyle/>
          <a:p>
            <a:r>
              <a:rPr lang="lt-LT" dirty="0"/>
              <a:t>Viešumas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209006" y="901337"/>
            <a:ext cx="11704320" cy="5826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dirty="0"/>
              <a:t>(Jo reikėjo pačiam Gorbačiovui siekiant išsilaikyti valdžioje: kad palaikytų visuomenė):</a:t>
            </a:r>
          </a:p>
          <a:p>
            <a:r>
              <a:rPr lang="lt-LT" dirty="0"/>
              <a:t>Sumažinta žiniasklaidos cenzūra, atsirado nuomonių įvairovė (pliuralizmas)</a:t>
            </a:r>
          </a:p>
          <a:p>
            <a:r>
              <a:rPr lang="lt-LT" dirty="0"/>
              <a:t>Nutrauktas vakarų radijo stočių blokavimas</a:t>
            </a:r>
          </a:p>
          <a:p>
            <a:r>
              <a:rPr lang="lt-LT" dirty="0"/>
              <a:t>Liberalizuoti rinkimai (1989m.) (Į vieną vietą – kiek nori kandidatų)</a:t>
            </a:r>
          </a:p>
          <a:p>
            <a:r>
              <a:rPr lang="lt-LT" dirty="0"/>
              <a:t>Atsisakyta vadovaujančio KP vaidmens</a:t>
            </a:r>
          </a:p>
          <a:p>
            <a:r>
              <a:rPr lang="lt-LT" dirty="0"/>
              <a:t>Leista kurtis kitoms partijoms </a:t>
            </a:r>
          </a:p>
          <a:p>
            <a:r>
              <a:rPr lang="lt-LT" dirty="0"/>
              <a:t>Įvesta prezidento institucija (1990m., M. Gorbačiovas – I-</a:t>
            </a:r>
            <a:r>
              <a:rPr lang="lt-LT" dirty="0" err="1"/>
              <a:t>as</a:t>
            </a:r>
            <a:r>
              <a:rPr lang="lt-LT" dirty="0"/>
              <a:t> ir vienintelis SSRS prezidentas, nes po kelių mėn. SSRS žlugo)</a:t>
            </a:r>
          </a:p>
          <a:p>
            <a:endParaRPr lang="lt-LT" dirty="0"/>
          </a:p>
          <a:p>
            <a:pPr marL="0" indent="0">
              <a:buNone/>
            </a:pPr>
            <a:r>
              <a:rPr lang="lt-LT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Pasekmės</a:t>
            </a:r>
            <a:r>
              <a:rPr lang="lt-LT" i="1" dirty="0">
                <a:solidFill>
                  <a:srgbClr val="7030A0"/>
                </a:solidFill>
              </a:rPr>
              <a:t> – didžiulis pakilimas sovietinėse respublikose, ypač Pabaltijo ir Gruzijoje), siekiant atkurti nepriklausomybę</a:t>
            </a:r>
          </a:p>
          <a:p>
            <a:endParaRPr lang="lt-LT" dirty="0"/>
          </a:p>
          <a:p>
            <a:endParaRPr lang="lt-LT" dirty="0"/>
          </a:p>
          <a:p>
            <a:endParaRPr lang="lt-LT" dirty="0"/>
          </a:p>
          <a:p>
            <a:endParaRPr lang="lt-L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99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/>
          <a:lstStyle/>
          <a:p>
            <a:r>
              <a:rPr lang="lt-LT" dirty="0"/>
              <a:t>Permainos užsienio politikoje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287383" y="914400"/>
            <a:ext cx="11740243" cy="5682343"/>
          </a:xfrm>
        </p:spPr>
        <p:txBody>
          <a:bodyPr>
            <a:normAutofit lnSpcReduction="10000"/>
          </a:bodyPr>
          <a:lstStyle/>
          <a:p>
            <a:r>
              <a:rPr lang="lt-LT" dirty="0"/>
              <a:t>Išvedė kariuomenę iš Afganistano</a:t>
            </a:r>
          </a:p>
          <a:p>
            <a:r>
              <a:rPr lang="lt-LT" dirty="0"/>
              <a:t>Atsisakė Brežnevo doktrinos (paskelbė: „Savaip“, </a:t>
            </a:r>
            <a:r>
              <a:rPr lang="lt-LT" dirty="0" err="1"/>
              <a:t>t.y</a:t>
            </a:r>
            <a:r>
              <a:rPr lang="lt-LT" dirty="0"/>
              <a:t>., kad kiekviena šalis gali pasirinkti savo kelią)</a:t>
            </a:r>
          </a:p>
          <a:p>
            <a:r>
              <a:rPr lang="lt-LT" dirty="0"/>
              <a:t>Vykdė </a:t>
            </a:r>
            <a:r>
              <a:rPr lang="lt-LT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detantą</a:t>
            </a:r>
            <a:r>
              <a:rPr lang="lt-LT" dirty="0"/>
              <a:t> (tarptautinės įtampos mažinimą) </a:t>
            </a:r>
            <a:r>
              <a:rPr lang="lt-LT" sz="2400" dirty="0">
                <a:solidFill>
                  <a:srgbClr val="FF0000"/>
                </a:solidFill>
              </a:rPr>
              <a:t>Sąvoką žinoti:</a:t>
            </a:r>
          </a:p>
          <a:p>
            <a:pPr marL="0" indent="0">
              <a:buNone/>
            </a:pPr>
            <a:r>
              <a:rPr lang="lt-LT" sz="2400" dirty="0"/>
              <a:t>-</a:t>
            </a:r>
            <a:r>
              <a:rPr lang="lt-LT" sz="2400" dirty="0">
                <a:solidFill>
                  <a:srgbClr val="FF0000"/>
                </a:solidFill>
              </a:rPr>
              <a:t> </a:t>
            </a:r>
            <a:r>
              <a:rPr lang="lt-LT" sz="2400" dirty="0"/>
              <a:t>Branduolinio ginklo bandymų uždraudimas</a:t>
            </a:r>
          </a:p>
          <a:p>
            <a:pPr marL="0" indent="0">
              <a:buNone/>
            </a:pPr>
            <a:r>
              <a:rPr lang="lt-LT" sz="2400" dirty="0"/>
              <a:t>- Dažni SSRS ir JAV vadovų susitikimai aktualiais klausimais</a:t>
            </a:r>
          </a:p>
          <a:p>
            <a:pPr>
              <a:buFontTx/>
              <a:buChar char="-"/>
            </a:pPr>
            <a:r>
              <a:rPr lang="lt-LT" sz="2400" dirty="0"/>
              <a:t>Svarbūs susitarimai su JAV dėl ginkluotės mažinimo</a:t>
            </a:r>
          </a:p>
          <a:p>
            <a:pPr>
              <a:buFontTx/>
              <a:buChar char="-"/>
            </a:pPr>
            <a:r>
              <a:rPr lang="lt-LT" sz="2400" dirty="0"/>
              <a:t>Susitarimai dėl </a:t>
            </a:r>
            <a:r>
              <a:rPr lang="lt-LT" sz="2400" dirty="0" err="1"/>
              <a:t>Vokietijų</a:t>
            </a:r>
            <a:r>
              <a:rPr lang="lt-LT" sz="2400" dirty="0"/>
              <a:t> suvienijimo </a:t>
            </a:r>
            <a:r>
              <a:rPr lang="lt-LT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(1990m.)</a:t>
            </a:r>
          </a:p>
          <a:p>
            <a:pPr>
              <a:buFontTx/>
              <a:buChar char="-"/>
            </a:pPr>
            <a:endParaRPr lang="lt-LT" sz="2400" dirty="0"/>
          </a:p>
          <a:p>
            <a:pPr marL="0" indent="0">
              <a:buNone/>
            </a:pPr>
            <a:r>
              <a:rPr lang="lt-LT" sz="2400" i="1" dirty="0">
                <a:solidFill>
                  <a:srgbClr val="7030A0"/>
                </a:solidFill>
              </a:rPr>
              <a:t>Pasekmės:</a:t>
            </a:r>
          </a:p>
          <a:p>
            <a:pPr marL="0" indent="0">
              <a:buNone/>
            </a:pPr>
            <a:r>
              <a:rPr lang="lt-LT" sz="2400" i="1" dirty="0">
                <a:solidFill>
                  <a:srgbClr val="7030A0"/>
                </a:solidFill>
              </a:rPr>
              <a:t> 1. Didžiulis pakilimas satelitinėse valstybėse: „Griūties efektas“, Berlyno sienos griovimas </a:t>
            </a:r>
            <a:r>
              <a:rPr lang="lt-LT" sz="2400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(1989m.)</a:t>
            </a:r>
          </a:p>
          <a:p>
            <a:pPr marL="0" indent="0">
              <a:buNone/>
            </a:pPr>
            <a:r>
              <a:rPr lang="lt-LT" sz="2400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1989-1990 – šaltojo karo pabaiga</a:t>
            </a:r>
          </a:p>
          <a:p>
            <a:pPr marL="0" indent="0">
              <a:buNone/>
            </a:pPr>
            <a:endParaRPr lang="en-U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8607" y="2775857"/>
            <a:ext cx="3589020" cy="230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976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2209800" y="1196752"/>
            <a:ext cx="7772400" cy="2952328"/>
          </a:xfrm>
        </p:spPr>
        <p:txBody>
          <a:bodyPr>
            <a:normAutofit fontScale="90000"/>
          </a:bodyPr>
          <a:lstStyle/>
          <a:p>
            <a:r>
              <a:rPr lang="lt-LT" dirty="0"/>
              <a:t>Komunistinės sistemos žlugimas. Problemos</a:t>
            </a:r>
            <a:br>
              <a:rPr lang="lt-LT" dirty="0"/>
            </a:br>
            <a:br>
              <a:rPr lang="lt-LT" dirty="0"/>
            </a:br>
            <a:r>
              <a:rPr lang="lt-LT" dirty="0"/>
              <a:t>Šaltojo karo padariniai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2895600" y="4149080"/>
            <a:ext cx="6400800" cy="1944216"/>
          </a:xfrm>
        </p:spPr>
        <p:txBody>
          <a:bodyPr/>
          <a:lstStyle/>
          <a:p>
            <a:r>
              <a:rPr lang="lt-LT" dirty="0"/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1295137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SSRS žlugimo priežastys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Neveiksminga planinė ekonomika</a:t>
            </a:r>
          </a:p>
          <a:p>
            <a:r>
              <a:rPr lang="lt-LT" dirty="0"/>
              <a:t>Lėšų trūkumas represiniam aparatui išlaikyti</a:t>
            </a:r>
          </a:p>
          <a:p>
            <a:r>
              <a:rPr lang="lt-LT" dirty="0"/>
              <a:t>Komunistinės ideologijos ir tikrovės prieštaravimai</a:t>
            </a:r>
          </a:p>
          <a:p>
            <a:r>
              <a:rPr lang="lt-LT" dirty="0"/>
              <a:t>Tautų siekis išsivaduoti</a:t>
            </a:r>
          </a:p>
          <a:p>
            <a:r>
              <a:rPr lang="lt-LT" dirty="0"/>
              <a:t>Naftos kainų kritimas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439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Pokyčiai buvusioje SSRS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1991 m.</a:t>
            </a:r>
            <a:r>
              <a:rPr lang="lt-LT" dirty="0"/>
              <a:t> </a:t>
            </a:r>
            <a:r>
              <a:rPr lang="lt-LT" dirty="0" err="1"/>
              <a:t>pab</a:t>
            </a:r>
            <a:r>
              <a:rPr lang="lt-LT" dirty="0"/>
              <a:t>.</a:t>
            </a:r>
            <a:r>
              <a:rPr lang="en-US" dirty="0"/>
              <a:t> – SSRS </a:t>
            </a:r>
            <a:r>
              <a:rPr lang="en-US" dirty="0" err="1"/>
              <a:t>i</a:t>
            </a:r>
            <a:r>
              <a:rPr lang="lt-LT" dirty="0"/>
              <a:t>š</a:t>
            </a:r>
            <a:r>
              <a:rPr lang="en-US" dirty="0" err="1"/>
              <a:t>irimas</a:t>
            </a:r>
            <a:endParaRPr lang="lt-LT" dirty="0"/>
          </a:p>
          <a:p>
            <a:r>
              <a:rPr lang="lt-LT" dirty="0"/>
              <a:t>Buvusių SSRS respublikų likimas:</a:t>
            </a:r>
          </a:p>
          <a:p>
            <a:pPr marL="514350" indent="-514350">
              <a:buAutoNum type="alphaLcParenR"/>
            </a:pPr>
            <a:r>
              <a:rPr lang="lt-LT" dirty="0"/>
              <a:t>Pabaltijys, Moldova ir Gruzija – nepriklausomybė, siekis tapti ES ir NATO narėmis Lietuva, Latvija, Estija - nuo 2004m.)</a:t>
            </a:r>
          </a:p>
          <a:p>
            <a:pPr marL="514350" indent="-514350">
              <a:buAutoNum type="alphaLcParenR"/>
            </a:pPr>
            <a:r>
              <a:rPr lang="lt-LT" dirty="0"/>
              <a:t>Dauguma kitų – NVS (Nepriklausomų valstybių sąjunga). Būstinė - Minskas</a:t>
            </a:r>
          </a:p>
        </p:txBody>
      </p:sp>
    </p:spTree>
    <p:extLst>
      <p:ext uri="{BB962C8B-B14F-4D97-AF65-F5344CB8AC3E}">
        <p14:creationId xmlns:p14="http://schemas.microsoft.com/office/powerpoint/2010/main" val="2249787134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4444</TotalTime>
  <Words>889</Words>
  <Application>Microsoft Office PowerPoint</Application>
  <PresentationFormat>Widescreen</PresentationFormat>
  <Paragraphs>123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„Office“ tema</vt:lpstr>
      <vt:lpstr>Pertvarkos ir viešumo SSRS tikslai ir rezultatai</vt:lpstr>
      <vt:lpstr>Pertvarkos ir viešumo politika</vt:lpstr>
      <vt:lpstr>Pertvarkos politikos priežastys</vt:lpstr>
      <vt:lpstr>Pertvarka</vt:lpstr>
      <vt:lpstr>Viešumas</vt:lpstr>
      <vt:lpstr>Permainos užsienio politikoje</vt:lpstr>
      <vt:lpstr>Komunistinės sistemos žlugimas. Problemos  Šaltojo karo padariniai</vt:lpstr>
      <vt:lpstr>SSRS žlugimo priežastys</vt:lpstr>
      <vt:lpstr>Pokyčiai buvusioje SSRS</vt:lpstr>
      <vt:lpstr>Nepasitenkinimo SSRS kontrole Rytų ir Centrinėje Europoje XX a. 9 deš. priežastys</vt:lpstr>
      <vt:lpstr>Įvykiai Lenkijoje</vt:lpstr>
      <vt:lpstr>Įvykiai Lenkijoje</vt:lpstr>
      <vt:lpstr>„Aksominės revoliucijos“</vt:lpstr>
      <vt:lpstr>Vokietija</vt:lpstr>
      <vt:lpstr>Čekoslovakija</vt:lpstr>
      <vt:lpstr>Jugoslavija</vt:lpstr>
      <vt:lpstr>PowerPoint Presentation</vt:lpstr>
      <vt:lpstr>Už Europos ribų</vt:lpstr>
      <vt:lpstr>Šaltojo karo padariniai</vt:lpstr>
      <vt:lpstr>Problemos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Pertvarkos ir viešumo SSRS tikslai ir rezultatai</dc:title>
  <dc:creator>Vida U</dc:creator>
  <cp:lastModifiedBy>Mantas Vilčinskas</cp:lastModifiedBy>
  <cp:revision>16</cp:revision>
  <dcterms:created xsi:type="dcterms:W3CDTF">2020-03-24T09:07:42Z</dcterms:created>
  <dcterms:modified xsi:type="dcterms:W3CDTF">2020-04-06T15:18:24Z</dcterms:modified>
</cp:coreProperties>
</file>